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8.JP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31.jpg" ContentType="image/jpe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07" r:id="rId2"/>
    <p:sldId id="2369" r:id="rId3"/>
    <p:sldId id="2420" r:id="rId4"/>
    <p:sldId id="262" r:id="rId5"/>
    <p:sldId id="261" r:id="rId6"/>
    <p:sldId id="2375" r:id="rId7"/>
    <p:sldId id="272" r:id="rId8"/>
    <p:sldId id="2364" r:id="rId9"/>
    <p:sldId id="763" r:id="rId10"/>
    <p:sldId id="764" r:id="rId11"/>
    <p:sldId id="2372" r:id="rId12"/>
    <p:sldId id="685" r:id="rId13"/>
    <p:sldId id="2521" r:id="rId14"/>
    <p:sldId id="257" r:id="rId15"/>
    <p:sldId id="280" r:id="rId16"/>
    <p:sldId id="260" r:id="rId17"/>
    <p:sldId id="2513" r:id="rId18"/>
    <p:sldId id="2563" r:id="rId19"/>
    <p:sldId id="2596" r:id="rId20"/>
    <p:sldId id="2564" r:id="rId21"/>
    <p:sldId id="286" r:id="rId22"/>
    <p:sldId id="2517" r:id="rId23"/>
    <p:sldId id="2565" r:id="rId24"/>
    <p:sldId id="2581" r:id="rId25"/>
    <p:sldId id="2566" r:id="rId26"/>
    <p:sldId id="2585" r:id="rId27"/>
    <p:sldId id="2586" r:id="rId28"/>
    <p:sldId id="2593" r:id="rId29"/>
    <p:sldId id="2573" r:id="rId30"/>
    <p:sldId id="263" r:id="rId31"/>
    <p:sldId id="2590" r:id="rId32"/>
    <p:sldId id="264" r:id="rId33"/>
    <p:sldId id="2597" r:id="rId34"/>
    <p:sldId id="2575" r:id="rId35"/>
    <p:sldId id="2577" r:id="rId36"/>
    <p:sldId id="265" r:id="rId37"/>
    <p:sldId id="2578" r:id="rId38"/>
    <p:sldId id="266" r:id="rId39"/>
    <p:sldId id="2579" r:id="rId40"/>
    <p:sldId id="2589" r:id="rId41"/>
    <p:sldId id="268" r:id="rId42"/>
    <p:sldId id="269" r:id="rId43"/>
    <p:sldId id="2525" r:id="rId44"/>
    <p:sldId id="2599" r:id="rId45"/>
    <p:sldId id="310" r:id="rId46"/>
    <p:sldId id="2537" r:id="rId47"/>
    <p:sldId id="318" r:id="rId48"/>
    <p:sldId id="2538" r:id="rId49"/>
    <p:sldId id="2550" r:id="rId50"/>
    <p:sldId id="315" r:id="rId51"/>
    <p:sldId id="467" r:id="rId52"/>
    <p:sldId id="2542" r:id="rId53"/>
    <p:sldId id="452" r:id="rId54"/>
    <p:sldId id="2449" r:id="rId55"/>
    <p:sldId id="292" r:id="rId56"/>
    <p:sldId id="2544" r:id="rId57"/>
    <p:sldId id="275" r:id="rId58"/>
    <p:sldId id="320" r:id="rId59"/>
    <p:sldId id="2600" r:id="rId60"/>
    <p:sldId id="2601" r:id="rId61"/>
    <p:sldId id="2580" r:id="rId6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983" autoAdjust="0"/>
  </p:normalViewPr>
  <p:slideViewPr>
    <p:cSldViewPr snapToGrid="0">
      <p:cViewPr varScale="1">
        <p:scale>
          <a:sx n="61" d="100"/>
          <a:sy n="61" d="100"/>
        </p:scale>
        <p:origin x="78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22D1E12-7198-FE34-C899-017F693787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98DFD1-2481-4F4E-93C2-2DB4A72E67C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FA388713-1492-4A95-8474-C9C6C5BE2945}" type="datetimeFigureOut">
              <a:rPr lang="en-US"/>
              <a:pPr>
                <a:defRPr/>
              </a:pPr>
              <a:t>9/29/2024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B29375B-B7C5-EFA8-6694-FAA76D4A09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BB69F70-8C2D-6F3E-E01F-22D38DD59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842B2-4DD2-C6D4-A3E2-A4195E809F4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DBC030-9A68-65F4-34D2-0EF022EF62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C444D9E0-DB05-410E-9495-1A6393F09E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C6C30F76-ED88-6675-07DE-3F02AC38915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5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5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5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5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5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6997952-088B-49F8-B695-6BC58F50F197}" type="slidenum">
              <a:rPr lang="en-US" altLang="en-US" sz="120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9DEF9E23-CE95-17CB-C416-26BD60E0CB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F599A8C9-B83A-1358-B73C-BC0D74CB5C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0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865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44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288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81156-CCC4-4380-8DA6-1D3326D6398E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1500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81156-CCC4-4380-8DA6-1D3326D6398E}" type="slidenum">
              <a:rPr lang="en-CA" smtClean="0"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972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348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668B5-0B68-7793-DC38-7E917F5D10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95BC9A-6DA7-46D4-9A7D-6F478663A1BB}" type="datetimeFigureOut">
              <a:rPr lang="en-US"/>
              <a:pPr>
                <a:defRPr/>
              </a:pPr>
              <a:t>9/29/2024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717AD-677B-55AB-E183-A4CF578BE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E9F38-5B17-92F7-9278-71A10A20C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B08FD5-F283-4BC4-BB04-8006E59DEB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7C851-EAD0-A8A4-99B6-390E097473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8A949A-4DC6-4C87-81F7-AD3F547D1A15}" type="datetimeFigureOut">
              <a:rPr lang="en-US"/>
              <a:pPr>
                <a:defRPr/>
              </a:pPr>
              <a:t>9/29/2024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D22B2-1100-2FF2-F5C1-F7BDA762A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8CF55-0DBD-2A63-9304-69FECB24D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FFDBAF-FB45-4692-8BFA-45B737D0AC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298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2FDA7-76AF-B82F-4C75-A18FC40575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71C8F2-85A7-450A-99B0-D744D3187E92}" type="datetimeFigureOut">
              <a:rPr lang="en-US"/>
              <a:pPr>
                <a:defRPr/>
              </a:pPr>
              <a:t>9/29/2024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DD39C-66AF-2D8F-6C63-028745B4D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2746D-8931-84D4-CDCF-F7428F9B2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1F435B-6844-4F2E-BF7E-29021A8733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33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52704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31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6B093-368B-2000-19B0-13EF6060D9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6BBE5B-AB3A-4909-B60B-4FCFBFA252B4}" type="datetimeFigureOut">
              <a:rPr lang="en-US"/>
              <a:pPr>
                <a:defRPr/>
              </a:pPr>
              <a:t>9/29/2024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1F755-C45C-5B1C-057A-BCBF59312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29187-65AE-DF05-3595-1C2EA848A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F0E33A-EDD2-4E91-8E00-1D013BFEBA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1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3EA83-3CCB-C64D-572F-33B0BD0CFA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A6F1AC-F32B-4589-BF46-31444F979716}" type="datetimeFigureOut">
              <a:rPr lang="en-US"/>
              <a:pPr>
                <a:defRPr/>
              </a:pPr>
              <a:t>9/29/2024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86132-9457-1AF4-1E0F-53B8A8000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9EE39-3DD7-C40C-66B4-F298CD480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AF58DD-ED5A-4866-930D-2732263AA2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70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4F09217-D8CE-24AA-8814-2CC1752403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8817FC-1E55-45CE-8C38-7EE69C5205A8}" type="datetimeFigureOut">
              <a:rPr lang="en-US"/>
              <a:pPr>
                <a:defRPr/>
              </a:pPr>
              <a:t>9/29/2024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16805C3-032E-B1B8-37D9-91C34B996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3ED540A-2B1D-2B91-9500-C0E742A41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CA5FCF-C203-45FF-9F0F-C184D7F350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08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7ECA1E8-4049-0587-F4BC-3C03F9E27D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6E3F2D-7FDF-47CC-9D04-5469960B3B53}" type="datetimeFigureOut">
              <a:rPr lang="en-US"/>
              <a:pPr>
                <a:defRPr/>
              </a:pPr>
              <a:t>9/29/2024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E538A35-0FB5-A348-666B-A30B96F8D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CA89F1D-5108-AC7D-AF11-11DBAB6EF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081DE2-102B-405D-AF11-AC7DD57AC0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34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B589D43-D6D9-C384-F4DF-5419CB7D4F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E629CA-DC6E-4442-9977-39CBD80A829E}" type="datetimeFigureOut">
              <a:rPr lang="en-US"/>
              <a:pPr>
                <a:defRPr/>
              </a:pPr>
              <a:t>9/29/2024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1CCA300-501E-5E32-2C42-4CAE72D27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844A552-FDC7-28B8-1B9C-1DC76174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78B4D4-F6EF-499B-9EC6-026B850D22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20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E72AB1C-953B-1392-5FC4-8329728639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6A6EE5-1B66-40C7-9517-923F4B1A6CAD}" type="datetimeFigureOut">
              <a:rPr lang="en-US"/>
              <a:pPr>
                <a:defRPr/>
              </a:pPr>
              <a:t>9/29/2024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A119862-730A-12B5-DA05-8C72D98CB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F8B1AB1-7E02-A224-9C7B-E498DAD67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8A99FE-C21E-4E1C-BD80-CFD28C4C03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676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055B09C-D13A-2133-6CF1-63C50D17E1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34AC31-1E44-4116-9EC2-78497AF0CCD9}" type="datetimeFigureOut">
              <a:rPr lang="en-US"/>
              <a:pPr>
                <a:defRPr/>
              </a:pPr>
              <a:t>9/29/2024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A69EB52-BA77-3036-D477-3214261B8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43D7541-009E-5DDA-666A-C7F316700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DEA15A-A20B-4FA4-B12E-2A5615CA52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179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DEF9866-506C-CD2E-0FF4-D7E821A9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1C918E-CCD3-44AE-892C-E0B4E373A441}" type="datetimeFigureOut">
              <a:rPr lang="en-US"/>
              <a:pPr>
                <a:defRPr/>
              </a:pPr>
              <a:t>9/29/2024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89334F3-9301-38CF-9BAC-C717C57A8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7271015-A09D-6714-DED4-A8820A75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E8751E-F393-4B5F-BB87-0132263F2D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04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543CE0D-6173-9C6C-4C91-F784ABFC35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3818DA4B-83AC-8369-F3C9-995DAC5316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6" r:id="rId13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39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36839-1615-D6B1-2E57-0ADDB3A93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2575" y="139382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Advanced Techniques with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Large Language Models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5300" dirty="0"/>
              <a:t>Lecture 4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7B08F6-CA66-E9B6-26EF-64525C3B6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4013"/>
            <a:ext cx="9144000" cy="25511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Northeastern University</a:t>
            </a:r>
          </a:p>
          <a:p>
            <a:r>
              <a:rPr lang="en-US" dirty="0"/>
              <a:t>College of Engineering</a:t>
            </a:r>
          </a:p>
          <a:p>
            <a:r>
              <a:rPr lang="en-US" dirty="0"/>
              <a:t>Multidisciplinary Graduate Engineering Department</a:t>
            </a:r>
          </a:p>
          <a:p>
            <a:endParaRPr lang="en-US" dirty="0"/>
          </a:p>
          <a:p>
            <a:r>
              <a:rPr lang="en-US" sz="2000" dirty="0"/>
              <a:t>INFO 6105 – Fall 2024</a:t>
            </a:r>
          </a:p>
          <a:p>
            <a:r>
              <a:rPr lang="en-US" sz="2000" dirty="0"/>
              <a:t>Instructor: Abdolreza Mosaddegh</a:t>
            </a:r>
          </a:p>
        </p:txBody>
      </p:sp>
    </p:spTree>
    <p:extLst>
      <p:ext uri="{BB962C8B-B14F-4D97-AF65-F5344CB8AC3E}">
        <p14:creationId xmlns:p14="http://schemas.microsoft.com/office/powerpoint/2010/main" val="3409095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2"/>
          <p:cNvSpPr txBox="1"/>
          <p:nvPr/>
        </p:nvSpPr>
        <p:spPr>
          <a:xfrm>
            <a:off x="911093" y="1414095"/>
            <a:ext cx="8113370" cy="12530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RNNs can be </a:t>
            </a:r>
            <a:r>
              <a:rPr lang="en-US" sz="2400" dirty="0">
                <a:solidFill>
                  <a:srgbClr val="C00000"/>
                </a:solidFill>
              </a:rPr>
              <a:t>unrolled</a:t>
            </a:r>
            <a:r>
              <a:rPr lang="en-US" sz="2400" dirty="0"/>
              <a:t> across multiple </a:t>
            </a:r>
            <a:r>
              <a:rPr lang="en-US" sz="2400" dirty="0">
                <a:solidFill>
                  <a:srgbClr val="C00000"/>
                </a:solidFill>
              </a:rPr>
              <a:t>time steps</a:t>
            </a:r>
            <a:r>
              <a:rPr lang="en-US" sz="2400" dirty="0"/>
              <a:t>.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The </a:t>
            </a:r>
            <a:r>
              <a:rPr lang="en-US" sz="2400" dirty="0">
                <a:solidFill>
                  <a:srgbClr val="C00000"/>
                </a:solidFill>
              </a:rPr>
              <a:t>size</a:t>
            </a:r>
            <a:r>
              <a:rPr lang="en-US" sz="2400" dirty="0"/>
              <a:t> depends on the input </a:t>
            </a:r>
            <a:r>
              <a:rPr lang="en-US" sz="2400" dirty="0">
                <a:solidFill>
                  <a:srgbClr val="C00000"/>
                </a:solidFill>
              </a:rPr>
              <a:t>sequence length</a:t>
            </a:r>
            <a:r>
              <a:rPr lang="en-US" sz="2400" dirty="0"/>
              <a:t>.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Since these steps represent a </a:t>
            </a:r>
            <a:r>
              <a:rPr lang="en-US" sz="2400" dirty="0">
                <a:solidFill>
                  <a:srgbClr val="C00000"/>
                </a:solidFill>
              </a:rPr>
              <a:t>same function </a:t>
            </a:r>
            <a:r>
              <a:rPr lang="en-US" sz="2400" dirty="0"/>
              <a:t>over time the </a:t>
            </a:r>
            <a:r>
              <a:rPr lang="en-US" sz="2400" dirty="0">
                <a:solidFill>
                  <a:srgbClr val="C00000"/>
                </a:solidFill>
              </a:rPr>
              <a:t>parameters</a:t>
            </a:r>
            <a:r>
              <a:rPr lang="en-US" sz="2400" dirty="0"/>
              <a:t> of all step are the </a:t>
            </a:r>
            <a:r>
              <a:rPr lang="en-US" sz="2400" dirty="0">
                <a:solidFill>
                  <a:srgbClr val="C00000"/>
                </a:solidFill>
              </a:rPr>
              <a:t>same</a:t>
            </a:r>
            <a:r>
              <a:rPr lang="en-US" sz="2400" dirty="0"/>
              <a:t> </a:t>
            </a:r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Shape 124"/>
          <p:cNvSpPr txBox="1"/>
          <p:nvPr/>
        </p:nvSpPr>
        <p:spPr>
          <a:xfrm>
            <a:off x="1304897" y="235838"/>
            <a:ext cx="7544699" cy="80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200" dirty="0">
                <a:solidFill>
                  <a:schemeClr val="bg1"/>
                </a:solidFill>
              </a:rPr>
              <a:t>Unrolling RNNs</a:t>
            </a:r>
            <a:endParaRPr lang="en" sz="32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183951" y="3651014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904214" y="3923882"/>
            <a:ext cx="127973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7021722" y="3914213"/>
            <a:ext cx="108883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5776692" y="4247521"/>
            <a:ext cx="1587022" cy="754052"/>
          </a:xfrm>
          <a:custGeom>
            <a:avLst/>
            <a:gdLst>
              <a:gd name="connsiteX0" fmla="*/ 1369873 w 1756698"/>
              <a:gd name="connsiteY0" fmla="*/ 0 h 696949"/>
              <a:gd name="connsiteX1" fmla="*/ 1690507 w 1756698"/>
              <a:gd name="connsiteY1" fmla="*/ 261257 h 696949"/>
              <a:gd name="connsiteX2" fmla="*/ 1738008 w 1756698"/>
              <a:gd name="connsiteY2" fmla="*/ 534390 h 696949"/>
              <a:gd name="connsiteX3" fmla="*/ 1678631 w 1756698"/>
              <a:gd name="connsiteY3" fmla="*/ 641268 h 696949"/>
              <a:gd name="connsiteX4" fmla="*/ 954236 w 1756698"/>
              <a:gd name="connsiteY4" fmla="*/ 688769 h 696949"/>
              <a:gd name="connsiteX5" fmla="*/ 111088 w 1756698"/>
              <a:gd name="connsiteY5" fmla="*/ 475013 h 696949"/>
              <a:gd name="connsiteX6" fmla="*/ 51712 w 1756698"/>
              <a:gd name="connsiteY6" fmla="*/ 154380 h 696949"/>
              <a:gd name="connsiteX7" fmla="*/ 502974 w 1756698"/>
              <a:gd name="connsiteY7" fmla="*/ 0 h 696949"/>
              <a:gd name="connsiteX0" fmla="*/ 1356298 w 1760924"/>
              <a:gd name="connsiteY0" fmla="*/ 0 h 676237"/>
              <a:gd name="connsiteX1" fmla="*/ 1676932 w 1760924"/>
              <a:gd name="connsiteY1" fmla="*/ 261257 h 676237"/>
              <a:gd name="connsiteX2" fmla="*/ 1724433 w 1760924"/>
              <a:gd name="connsiteY2" fmla="*/ 534390 h 676237"/>
              <a:gd name="connsiteX3" fmla="*/ 1665056 w 1760924"/>
              <a:gd name="connsiteY3" fmla="*/ 641268 h 676237"/>
              <a:gd name="connsiteX4" fmla="*/ 679404 w 1760924"/>
              <a:gd name="connsiteY4" fmla="*/ 665019 h 676237"/>
              <a:gd name="connsiteX5" fmla="*/ 97513 w 1760924"/>
              <a:gd name="connsiteY5" fmla="*/ 475013 h 676237"/>
              <a:gd name="connsiteX6" fmla="*/ 38137 w 1760924"/>
              <a:gd name="connsiteY6" fmla="*/ 154380 h 676237"/>
              <a:gd name="connsiteX7" fmla="*/ 489399 w 1760924"/>
              <a:gd name="connsiteY7" fmla="*/ 0 h 676237"/>
              <a:gd name="connsiteX0" fmla="*/ 1356298 w 1750387"/>
              <a:gd name="connsiteY0" fmla="*/ 0 h 700248"/>
              <a:gd name="connsiteX1" fmla="*/ 1676932 w 1750387"/>
              <a:gd name="connsiteY1" fmla="*/ 261257 h 700248"/>
              <a:gd name="connsiteX2" fmla="*/ 1724433 w 1750387"/>
              <a:gd name="connsiteY2" fmla="*/ 534390 h 700248"/>
              <a:gd name="connsiteX3" fmla="*/ 1344422 w 1750387"/>
              <a:gd name="connsiteY3" fmla="*/ 688769 h 700248"/>
              <a:gd name="connsiteX4" fmla="*/ 679404 w 1750387"/>
              <a:gd name="connsiteY4" fmla="*/ 665019 h 700248"/>
              <a:gd name="connsiteX5" fmla="*/ 97513 w 1750387"/>
              <a:gd name="connsiteY5" fmla="*/ 475013 h 700248"/>
              <a:gd name="connsiteX6" fmla="*/ 38137 w 1750387"/>
              <a:gd name="connsiteY6" fmla="*/ 154380 h 700248"/>
              <a:gd name="connsiteX7" fmla="*/ 489399 w 1750387"/>
              <a:gd name="connsiteY7" fmla="*/ 0 h 700248"/>
              <a:gd name="connsiteX0" fmla="*/ 1356298 w 1741009"/>
              <a:gd name="connsiteY0" fmla="*/ 0 h 700248"/>
              <a:gd name="connsiteX1" fmla="*/ 1641306 w 1741009"/>
              <a:gd name="connsiteY1" fmla="*/ 201881 h 700248"/>
              <a:gd name="connsiteX2" fmla="*/ 1724433 w 1741009"/>
              <a:gd name="connsiteY2" fmla="*/ 534390 h 700248"/>
              <a:gd name="connsiteX3" fmla="*/ 1344422 w 1741009"/>
              <a:gd name="connsiteY3" fmla="*/ 688769 h 700248"/>
              <a:gd name="connsiteX4" fmla="*/ 679404 w 1741009"/>
              <a:gd name="connsiteY4" fmla="*/ 665019 h 700248"/>
              <a:gd name="connsiteX5" fmla="*/ 97513 w 1741009"/>
              <a:gd name="connsiteY5" fmla="*/ 475013 h 700248"/>
              <a:gd name="connsiteX6" fmla="*/ 38137 w 1741009"/>
              <a:gd name="connsiteY6" fmla="*/ 154380 h 700248"/>
              <a:gd name="connsiteX7" fmla="*/ 489399 w 1741009"/>
              <a:gd name="connsiteY7" fmla="*/ 0 h 700248"/>
              <a:gd name="connsiteX0" fmla="*/ 1356298 w 1741009"/>
              <a:gd name="connsiteY0" fmla="*/ 0 h 700248"/>
              <a:gd name="connsiteX1" fmla="*/ 1641306 w 1741009"/>
              <a:gd name="connsiteY1" fmla="*/ 201881 h 700248"/>
              <a:gd name="connsiteX2" fmla="*/ 1724433 w 1741009"/>
              <a:gd name="connsiteY2" fmla="*/ 534390 h 700248"/>
              <a:gd name="connsiteX3" fmla="*/ 1344422 w 1741009"/>
              <a:gd name="connsiteY3" fmla="*/ 688769 h 700248"/>
              <a:gd name="connsiteX4" fmla="*/ 679404 w 1741009"/>
              <a:gd name="connsiteY4" fmla="*/ 665019 h 700248"/>
              <a:gd name="connsiteX5" fmla="*/ 97513 w 1741009"/>
              <a:gd name="connsiteY5" fmla="*/ 475013 h 700248"/>
              <a:gd name="connsiteX6" fmla="*/ 38137 w 1741009"/>
              <a:gd name="connsiteY6" fmla="*/ 154380 h 700248"/>
              <a:gd name="connsiteX7" fmla="*/ 489399 w 1741009"/>
              <a:gd name="connsiteY7" fmla="*/ 0 h 700248"/>
              <a:gd name="connsiteX0" fmla="*/ 1356298 w 1692903"/>
              <a:gd name="connsiteY0" fmla="*/ 0 h 698496"/>
              <a:gd name="connsiteX1" fmla="*/ 1641306 w 1692903"/>
              <a:gd name="connsiteY1" fmla="*/ 201881 h 698496"/>
              <a:gd name="connsiteX2" fmla="*/ 1665057 w 1692903"/>
              <a:gd name="connsiteY2" fmla="*/ 558141 h 698496"/>
              <a:gd name="connsiteX3" fmla="*/ 1344422 w 1692903"/>
              <a:gd name="connsiteY3" fmla="*/ 688769 h 698496"/>
              <a:gd name="connsiteX4" fmla="*/ 679404 w 1692903"/>
              <a:gd name="connsiteY4" fmla="*/ 665019 h 698496"/>
              <a:gd name="connsiteX5" fmla="*/ 97513 w 1692903"/>
              <a:gd name="connsiteY5" fmla="*/ 475013 h 698496"/>
              <a:gd name="connsiteX6" fmla="*/ 38137 w 1692903"/>
              <a:gd name="connsiteY6" fmla="*/ 154380 h 698496"/>
              <a:gd name="connsiteX7" fmla="*/ 489399 w 1692903"/>
              <a:gd name="connsiteY7" fmla="*/ 0 h 698496"/>
              <a:gd name="connsiteX0" fmla="*/ 1356298 w 1671379"/>
              <a:gd name="connsiteY0" fmla="*/ 0 h 699372"/>
              <a:gd name="connsiteX1" fmla="*/ 1641306 w 1671379"/>
              <a:gd name="connsiteY1" fmla="*/ 201881 h 699372"/>
              <a:gd name="connsiteX2" fmla="*/ 1629431 w 1671379"/>
              <a:gd name="connsiteY2" fmla="*/ 546266 h 699372"/>
              <a:gd name="connsiteX3" fmla="*/ 1344422 w 1671379"/>
              <a:gd name="connsiteY3" fmla="*/ 688769 h 699372"/>
              <a:gd name="connsiteX4" fmla="*/ 679404 w 1671379"/>
              <a:gd name="connsiteY4" fmla="*/ 665019 h 699372"/>
              <a:gd name="connsiteX5" fmla="*/ 97513 w 1671379"/>
              <a:gd name="connsiteY5" fmla="*/ 475013 h 699372"/>
              <a:gd name="connsiteX6" fmla="*/ 38137 w 1671379"/>
              <a:gd name="connsiteY6" fmla="*/ 154380 h 699372"/>
              <a:gd name="connsiteX7" fmla="*/ 489399 w 1671379"/>
              <a:gd name="connsiteY7" fmla="*/ 0 h 699372"/>
              <a:gd name="connsiteX0" fmla="*/ 1356298 w 1678416"/>
              <a:gd name="connsiteY0" fmla="*/ 0 h 691169"/>
              <a:gd name="connsiteX1" fmla="*/ 1641306 w 1678416"/>
              <a:gd name="connsiteY1" fmla="*/ 201881 h 691169"/>
              <a:gd name="connsiteX2" fmla="*/ 1629431 w 1678416"/>
              <a:gd name="connsiteY2" fmla="*/ 546266 h 691169"/>
              <a:gd name="connsiteX3" fmla="*/ 1225669 w 1678416"/>
              <a:gd name="connsiteY3" fmla="*/ 676893 h 691169"/>
              <a:gd name="connsiteX4" fmla="*/ 679404 w 1678416"/>
              <a:gd name="connsiteY4" fmla="*/ 665019 h 691169"/>
              <a:gd name="connsiteX5" fmla="*/ 97513 w 1678416"/>
              <a:gd name="connsiteY5" fmla="*/ 475013 h 691169"/>
              <a:gd name="connsiteX6" fmla="*/ 38137 w 1678416"/>
              <a:gd name="connsiteY6" fmla="*/ 154380 h 691169"/>
              <a:gd name="connsiteX7" fmla="*/ 489399 w 1678416"/>
              <a:gd name="connsiteY7" fmla="*/ 0 h 691169"/>
              <a:gd name="connsiteX0" fmla="*/ 1309444 w 1631562"/>
              <a:gd name="connsiteY0" fmla="*/ 0 h 691169"/>
              <a:gd name="connsiteX1" fmla="*/ 1594452 w 1631562"/>
              <a:gd name="connsiteY1" fmla="*/ 201881 h 691169"/>
              <a:gd name="connsiteX2" fmla="*/ 1582577 w 1631562"/>
              <a:gd name="connsiteY2" fmla="*/ 546266 h 691169"/>
              <a:gd name="connsiteX3" fmla="*/ 1178815 w 1631562"/>
              <a:gd name="connsiteY3" fmla="*/ 676893 h 691169"/>
              <a:gd name="connsiteX4" fmla="*/ 632550 w 1631562"/>
              <a:gd name="connsiteY4" fmla="*/ 665019 h 691169"/>
              <a:gd name="connsiteX5" fmla="*/ 50659 w 1631562"/>
              <a:gd name="connsiteY5" fmla="*/ 475013 h 691169"/>
              <a:gd name="connsiteX6" fmla="*/ 74411 w 1631562"/>
              <a:gd name="connsiteY6" fmla="*/ 166255 h 691169"/>
              <a:gd name="connsiteX7" fmla="*/ 442545 w 1631562"/>
              <a:gd name="connsiteY7" fmla="*/ 0 h 691169"/>
              <a:gd name="connsiteX0" fmla="*/ 1279654 w 1601772"/>
              <a:gd name="connsiteY0" fmla="*/ 0 h 689263"/>
              <a:gd name="connsiteX1" fmla="*/ 1564662 w 1601772"/>
              <a:gd name="connsiteY1" fmla="*/ 201881 h 689263"/>
              <a:gd name="connsiteX2" fmla="*/ 1552787 w 1601772"/>
              <a:gd name="connsiteY2" fmla="*/ 546266 h 689263"/>
              <a:gd name="connsiteX3" fmla="*/ 1149025 w 1601772"/>
              <a:gd name="connsiteY3" fmla="*/ 676893 h 689263"/>
              <a:gd name="connsiteX4" fmla="*/ 602760 w 1601772"/>
              <a:gd name="connsiteY4" fmla="*/ 665019 h 689263"/>
              <a:gd name="connsiteX5" fmla="*/ 68371 w 1601772"/>
              <a:gd name="connsiteY5" fmla="*/ 510639 h 689263"/>
              <a:gd name="connsiteX6" fmla="*/ 44621 w 1601772"/>
              <a:gd name="connsiteY6" fmla="*/ 166255 h 689263"/>
              <a:gd name="connsiteX7" fmla="*/ 412755 w 1601772"/>
              <a:gd name="connsiteY7" fmla="*/ 0 h 689263"/>
              <a:gd name="connsiteX0" fmla="*/ 1263407 w 1585525"/>
              <a:gd name="connsiteY0" fmla="*/ 0 h 687574"/>
              <a:gd name="connsiteX1" fmla="*/ 1548415 w 1585525"/>
              <a:gd name="connsiteY1" fmla="*/ 201881 h 687574"/>
              <a:gd name="connsiteX2" fmla="*/ 1536540 w 1585525"/>
              <a:gd name="connsiteY2" fmla="*/ 546266 h 687574"/>
              <a:gd name="connsiteX3" fmla="*/ 1132778 w 1585525"/>
              <a:gd name="connsiteY3" fmla="*/ 676893 h 687574"/>
              <a:gd name="connsiteX4" fmla="*/ 586513 w 1585525"/>
              <a:gd name="connsiteY4" fmla="*/ 665019 h 687574"/>
              <a:gd name="connsiteX5" fmla="*/ 87750 w 1585525"/>
              <a:gd name="connsiteY5" fmla="*/ 546265 h 687574"/>
              <a:gd name="connsiteX6" fmla="*/ 28374 w 1585525"/>
              <a:gd name="connsiteY6" fmla="*/ 166255 h 687574"/>
              <a:gd name="connsiteX7" fmla="*/ 396508 w 1585525"/>
              <a:gd name="connsiteY7" fmla="*/ 0 h 687574"/>
              <a:gd name="connsiteX0" fmla="*/ 1263407 w 1585525"/>
              <a:gd name="connsiteY0" fmla="*/ 0 h 730665"/>
              <a:gd name="connsiteX1" fmla="*/ 1548415 w 1585525"/>
              <a:gd name="connsiteY1" fmla="*/ 201881 h 730665"/>
              <a:gd name="connsiteX2" fmla="*/ 1536540 w 1585525"/>
              <a:gd name="connsiteY2" fmla="*/ 546266 h 730665"/>
              <a:gd name="connsiteX3" fmla="*/ 1132778 w 1585525"/>
              <a:gd name="connsiteY3" fmla="*/ 676893 h 730665"/>
              <a:gd name="connsiteX4" fmla="*/ 586513 w 1585525"/>
              <a:gd name="connsiteY4" fmla="*/ 724395 h 730665"/>
              <a:gd name="connsiteX5" fmla="*/ 87750 w 1585525"/>
              <a:gd name="connsiteY5" fmla="*/ 546265 h 730665"/>
              <a:gd name="connsiteX6" fmla="*/ 28374 w 1585525"/>
              <a:gd name="connsiteY6" fmla="*/ 166255 h 730665"/>
              <a:gd name="connsiteX7" fmla="*/ 396508 w 1585525"/>
              <a:gd name="connsiteY7" fmla="*/ 0 h 730665"/>
              <a:gd name="connsiteX0" fmla="*/ 1263407 w 1587022"/>
              <a:gd name="connsiteY0" fmla="*/ 0 h 754052"/>
              <a:gd name="connsiteX1" fmla="*/ 1548415 w 1587022"/>
              <a:gd name="connsiteY1" fmla="*/ 201881 h 754052"/>
              <a:gd name="connsiteX2" fmla="*/ 1536540 w 1587022"/>
              <a:gd name="connsiteY2" fmla="*/ 546266 h 754052"/>
              <a:gd name="connsiteX3" fmla="*/ 1109027 w 1587022"/>
              <a:gd name="connsiteY3" fmla="*/ 736269 h 754052"/>
              <a:gd name="connsiteX4" fmla="*/ 586513 w 1587022"/>
              <a:gd name="connsiteY4" fmla="*/ 724395 h 754052"/>
              <a:gd name="connsiteX5" fmla="*/ 87750 w 1587022"/>
              <a:gd name="connsiteY5" fmla="*/ 546265 h 754052"/>
              <a:gd name="connsiteX6" fmla="*/ 28374 w 1587022"/>
              <a:gd name="connsiteY6" fmla="*/ 166255 h 754052"/>
              <a:gd name="connsiteX7" fmla="*/ 396508 w 1587022"/>
              <a:gd name="connsiteY7" fmla="*/ 0 h 75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87022" h="754052">
                <a:moveTo>
                  <a:pt x="1263407" y="0"/>
                </a:moveTo>
                <a:cubicBezTo>
                  <a:pt x="1452422" y="74221"/>
                  <a:pt x="1502893" y="110837"/>
                  <a:pt x="1548415" y="201881"/>
                </a:cubicBezTo>
                <a:cubicBezTo>
                  <a:pt x="1593937" y="292925"/>
                  <a:pt x="1609771" y="457201"/>
                  <a:pt x="1536540" y="546266"/>
                </a:cubicBezTo>
                <a:cubicBezTo>
                  <a:pt x="1463309" y="635331"/>
                  <a:pt x="1267365" y="706581"/>
                  <a:pt x="1109027" y="736269"/>
                </a:cubicBezTo>
                <a:cubicBezTo>
                  <a:pt x="950689" y="765957"/>
                  <a:pt x="756726" y="756062"/>
                  <a:pt x="586513" y="724395"/>
                </a:cubicBezTo>
                <a:cubicBezTo>
                  <a:pt x="416300" y="692728"/>
                  <a:pt x="180773" y="639288"/>
                  <a:pt x="87750" y="546265"/>
                </a:cubicBezTo>
                <a:cubicBezTo>
                  <a:pt x="-5273" y="453242"/>
                  <a:pt x="-23086" y="257299"/>
                  <a:pt x="28374" y="166255"/>
                </a:cubicBezTo>
                <a:cubicBezTo>
                  <a:pt x="79834" y="75211"/>
                  <a:pt x="396508" y="0"/>
                  <a:pt x="396508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077247" y="3368336"/>
                <a:ext cx="6086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247" y="3368336"/>
                <a:ext cx="60862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7294313" y="3368336"/>
                <a:ext cx="6108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313" y="3368336"/>
                <a:ext cx="61087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7294312" y="4110215"/>
                <a:ext cx="6201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312" y="4110215"/>
                <a:ext cx="62017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4917171" y="4105771"/>
                <a:ext cx="96321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𝑡</m:t>
                          </m:r>
                          <m:r>
                            <a:rPr lang="en-US" sz="2800" i="1">
                              <a:latin typeface="Cambria Math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171" y="4105771"/>
                <a:ext cx="96321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5638285" y="5007480"/>
            <a:ext cx="1754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One-step delay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167464" y="1984881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8901289" y="2508922"/>
            <a:ext cx="127973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1005235" y="2248080"/>
            <a:ext cx="108883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9074323" y="1953377"/>
                <a:ext cx="5727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4323" y="1953377"/>
                <a:ext cx="572721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1277825" y="1702204"/>
                <a:ext cx="5744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7825" y="1702204"/>
                <a:ext cx="574452" cy="461665"/>
              </a:xfrm>
              <a:prstGeom prst="rect">
                <a:avLst/>
              </a:prstGeom>
              <a:blipFill>
                <a:blip r:embed="rId8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11277825" y="2444083"/>
                <a:ext cx="5837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7825" y="2444083"/>
                <a:ext cx="583750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10189297" y="3392308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8923122" y="3916349"/>
            <a:ext cx="127973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11027068" y="3655507"/>
            <a:ext cx="108883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9096155" y="3360804"/>
                <a:ext cx="5656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155" y="3360804"/>
                <a:ext cx="565604" cy="461665"/>
              </a:xfrm>
              <a:prstGeom prst="rect">
                <a:avLst/>
              </a:prstGeom>
              <a:blipFill>
                <a:blip r:embed="rId10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11299659" y="3109631"/>
                <a:ext cx="56733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9659" y="3109631"/>
                <a:ext cx="567335" cy="461665"/>
              </a:xfrm>
              <a:prstGeom prst="rect">
                <a:avLst/>
              </a:prstGeom>
              <a:blipFill>
                <a:blip r:embed="rId11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1299659" y="3851510"/>
                <a:ext cx="57663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9659" y="3851510"/>
                <a:ext cx="57663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/>
          <p:cNvSpPr/>
          <p:nvPr/>
        </p:nvSpPr>
        <p:spPr>
          <a:xfrm>
            <a:off x="10181026" y="4829390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8914851" y="5353431"/>
            <a:ext cx="127973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11018797" y="5092589"/>
            <a:ext cx="108883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9087885" y="4797886"/>
                <a:ext cx="5727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7885" y="4797886"/>
                <a:ext cx="572721" cy="461665"/>
              </a:xfrm>
              <a:prstGeom prst="rect">
                <a:avLst/>
              </a:prstGeom>
              <a:blipFill>
                <a:blip r:embed="rId1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11291387" y="4546713"/>
                <a:ext cx="5744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87" y="4546713"/>
                <a:ext cx="574452" cy="461665"/>
              </a:xfrm>
              <a:prstGeom prst="rect">
                <a:avLst/>
              </a:prstGeom>
              <a:blipFill>
                <a:blip r:embed="rId14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11291387" y="5288592"/>
                <a:ext cx="5837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87" y="5288592"/>
                <a:ext cx="583750" cy="461665"/>
              </a:xfrm>
              <a:prstGeom prst="rect">
                <a:avLst/>
              </a:prstGeom>
              <a:blipFill>
                <a:blip r:embed="rId1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 10"/>
          <p:cNvSpPr/>
          <p:nvPr/>
        </p:nvSpPr>
        <p:spPr>
          <a:xfrm>
            <a:off x="9875260" y="2541319"/>
            <a:ext cx="1343067" cy="1033154"/>
          </a:xfrm>
          <a:custGeom>
            <a:avLst/>
            <a:gdLst>
              <a:gd name="connsiteX0" fmla="*/ 1128911 w 1372947"/>
              <a:gd name="connsiteY0" fmla="*/ 0 h 1033154"/>
              <a:gd name="connsiteX1" fmla="*/ 1354542 w 1372947"/>
              <a:gd name="connsiteY1" fmla="*/ 213756 h 1033154"/>
              <a:gd name="connsiteX2" fmla="*/ 701399 w 1372947"/>
              <a:gd name="connsiteY2" fmla="*/ 486889 h 1033154"/>
              <a:gd name="connsiteX3" fmla="*/ 12630 w 1372947"/>
              <a:gd name="connsiteY3" fmla="*/ 771897 h 1033154"/>
              <a:gd name="connsiteX4" fmla="*/ 321388 w 1372947"/>
              <a:gd name="connsiteY4" fmla="*/ 1033154 h 1033154"/>
              <a:gd name="connsiteX0" fmla="*/ 1128911 w 1355598"/>
              <a:gd name="connsiteY0" fmla="*/ 0 h 1033154"/>
              <a:gd name="connsiteX1" fmla="*/ 1354542 w 1355598"/>
              <a:gd name="connsiteY1" fmla="*/ 213756 h 1033154"/>
              <a:gd name="connsiteX2" fmla="*/ 701399 w 1355598"/>
              <a:gd name="connsiteY2" fmla="*/ 486889 h 1033154"/>
              <a:gd name="connsiteX3" fmla="*/ 12630 w 1355598"/>
              <a:gd name="connsiteY3" fmla="*/ 771897 h 1033154"/>
              <a:gd name="connsiteX4" fmla="*/ 321388 w 1355598"/>
              <a:gd name="connsiteY4" fmla="*/ 1033154 h 1033154"/>
              <a:gd name="connsiteX0" fmla="*/ 1116380 w 1343067"/>
              <a:gd name="connsiteY0" fmla="*/ 0 h 1033154"/>
              <a:gd name="connsiteX1" fmla="*/ 1342011 w 1343067"/>
              <a:gd name="connsiteY1" fmla="*/ 213756 h 1033154"/>
              <a:gd name="connsiteX2" fmla="*/ 688868 w 1343067"/>
              <a:gd name="connsiteY2" fmla="*/ 486889 h 1033154"/>
              <a:gd name="connsiteX3" fmla="*/ 99 w 1343067"/>
              <a:gd name="connsiteY3" fmla="*/ 771897 h 1033154"/>
              <a:gd name="connsiteX4" fmla="*/ 308857 w 1343067"/>
              <a:gd name="connsiteY4" fmla="*/ 1033154 h 103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067" h="1033154">
                <a:moveTo>
                  <a:pt x="1116380" y="0"/>
                </a:moveTo>
                <a:cubicBezTo>
                  <a:pt x="1264821" y="66304"/>
                  <a:pt x="1353886" y="49481"/>
                  <a:pt x="1342011" y="213756"/>
                </a:cubicBezTo>
                <a:cubicBezTo>
                  <a:pt x="1330136" y="378031"/>
                  <a:pt x="688868" y="486889"/>
                  <a:pt x="688868" y="486889"/>
                </a:cubicBezTo>
                <a:cubicBezTo>
                  <a:pt x="465216" y="579913"/>
                  <a:pt x="-7818" y="573975"/>
                  <a:pt x="99" y="771897"/>
                </a:cubicBezTo>
                <a:cubicBezTo>
                  <a:pt x="8016" y="969819"/>
                  <a:pt x="122810" y="948047"/>
                  <a:pt x="308857" y="1033154"/>
                </a:cubicBezTo>
              </a:path>
            </a:pathLst>
          </a:custGeom>
          <a:noFill/>
          <a:ln w="1905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9" name="Freeform 48"/>
          <p:cNvSpPr/>
          <p:nvPr/>
        </p:nvSpPr>
        <p:spPr>
          <a:xfrm>
            <a:off x="9911425" y="3955933"/>
            <a:ext cx="1343067" cy="1033154"/>
          </a:xfrm>
          <a:custGeom>
            <a:avLst/>
            <a:gdLst>
              <a:gd name="connsiteX0" fmla="*/ 1128911 w 1372947"/>
              <a:gd name="connsiteY0" fmla="*/ 0 h 1033154"/>
              <a:gd name="connsiteX1" fmla="*/ 1354542 w 1372947"/>
              <a:gd name="connsiteY1" fmla="*/ 213756 h 1033154"/>
              <a:gd name="connsiteX2" fmla="*/ 701399 w 1372947"/>
              <a:gd name="connsiteY2" fmla="*/ 486889 h 1033154"/>
              <a:gd name="connsiteX3" fmla="*/ 12630 w 1372947"/>
              <a:gd name="connsiteY3" fmla="*/ 771897 h 1033154"/>
              <a:gd name="connsiteX4" fmla="*/ 321388 w 1372947"/>
              <a:gd name="connsiteY4" fmla="*/ 1033154 h 1033154"/>
              <a:gd name="connsiteX0" fmla="*/ 1128911 w 1355598"/>
              <a:gd name="connsiteY0" fmla="*/ 0 h 1033154"/>
              <a:gd name="connsiteX1" fmla="*/ 1354542 w 1355598"/>
              <a:gd name="connsiteY1" fmla="*/ 213756 h 1033154"/>
              <a:gd name="connsiteX2" fmla="*/ 701399 w 1355598"/>
              <a:gd name="connsiteY2" fmla="*/ 486889 h 1033154"/>
              <a:gd name="connsiteX3" fmla="*/ 12630 w 1355598"/>
              <a:gd name="connsiteY3" fmla="*/ 771897 h 1033154"/>
              <a:gd name="connsiteX4" fmla="*/ 321388 w 1355598"/>
              <a:gd name="connsiteY4" fmla="*/ 1033154 h 1033154"/>
              <a:gd name="connsiteX0" fmla="*/ 1116380 w 1343067"/>
              <a:gd name="connsiteY0" fmla="*/ 0 h 1033154"/>
              <a:gd name="connsiteX1" fmla="*/ 1342011 w 1343067"/>
              <a:gd name="connsiteY1" fmla="*/ 213756 h 1033154"/>
              <a:gd name="connsiteX2" fmla="*/ 688868 w 1343067"/>
              <a:gd name="connsiteY2" fmla="*/ 486889 h 1033154"/>
              <a:gd name="connsiteX3" fmla="*/ 99 w 1343067"/>
              <a:gd name="connsiteY3" fmla="*/ 771897 h 1033154"/>
              <a:gd name="connsiteX4" fmla="*/ 308857 w 1343067"/>
              <a:gd name="connsiteY4" fmla="*/ 1033154 h 103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067" h="1033154">
                <a:moveTo>
                  <a:pt x="1116380" y="0"/>
                </a:moveTo>
                <a:cubicBezTo>
                  <a:pt x="1264821" y="66304"/>
                  <a:pt x="1353886" y="49481"/>
                  <a:pt x="1342011" y="213756"/>
                </a:cubicBezTo>
                <a:cubicBezTo>
                  <a:pt x="1330136" y="378031"/>
                  <a:pt x="688868" y="486889"/>
                  <a:pt x="688868" y="486889"/>
                </a:cubicBezTo>
                <a:cubicBezTo>
                  <a:pt x="465216" y="579913"/>
                  <a:pt x="-7818" y="573975"/>
                  <a:pt x="99" y="771897"/>
                </a:cubicBezTo>
                <a:cubicBezTo>
                  <a:pt x="8016" y="969819"/>
                  <a:pt x="122810" y="948047"/>
                  <a:pt x="308857" y="1033154"/>
                </a:cubicBezTo>
              </a:path>
            </a:pathLst>
          </a:custGeom>
          <a:noFill/>
          <a:ln w="1905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Freeform 49"/>
          <p:cNvSpPr/>
          <p:nvPr/>
        </p:nvSpPr>
        <p:spPr>
          <a:xfrm>
            <a:off x="9911424" y="5353431"/>
            <a:ext cx="1343067" cy="1033154"/>
          </a:xfrm>
          <a:custGeom>
            <a:avLst/>
            <a:gdLst>
              <a:gd name="connsiteX0" fmla="*/ 1128911 w 1372947"/>
              <a:gd name="connsiteY0" fmla="*/ 0 h 1033154"/>
              <a:gd name="connsiteX1" fmla="*/ 1354542 w 1372947"/>
              <a:gd name="connsiteY1" fmla="*/ 213756 h 1033154"/>
              <a:gd name="connsiteX2" fmla="*/ 701399 w 1372947"/>
              <a:gd name="connsiteY2" fmla="*/ 486889 h 1033154"/>
              <a:gd name="connsiteX3" fmla="*/ 12630 w 1372947"/>
              <a:gd name="connsiteY3" fmla="*/ 771897 h 1033154"/>
              <a:gd name="connsiteX4" fmla="*/ 321388 w 1372947"/>
              <a:gd name="connsiteY4" fmla="*/ 1033154 h 1033154"/>
              <a:gd name="connsiteX0" fmla="*/ 1128911 w 1355598"/>
              <a:gd name="connsiteY0" fmla="*/ 0 h 1033154"/>
              <a:gd name="connsiteX1" fmla="*/ 1354542 w 1355598"/>
              <a:gd name="connsiteY1" fmla="*/ 213756 h 1033154"/>
              <a:gd name="connsiteX2" fmla="*/ 701399 w 1355598"/>
              <a:gd name="connsiteY2" fmla="*/ 486889 h 1033154"/>
              <a:gd name="connsiteX3" fmla="*/ 12630 w 1355598"/>
              <a:gd name="connsiteY3" fmla="*/ 771897 h 1033154"/>
              <a:gd name="connsiteX4" fmla="*/ 321388 w 1355598"/>
              <a:gd name="connsiteY4" fmla="*/ 1033154 h 1033154"/>
              <a:gd name="connsiteX0" fmla="*/ 1116380 w 1343067"/>
              <a:gd name="connsiteY0" fmla="*/ 0 h 1033154"/>
              <a:gd name="connsiteX1" fmla="*/ 1342011 w 1343067"/>
              <a:gd name="connsiteY1" fmla="*/ 213756 h 1033154"/>
              <a:gd name="connsiteX2" fmla="*/ 688868 w 1343067"/>
              <a:gd name="connsiteY2" fmla="*/ 486889 h 1033154"/>
              <a:gd name="connsiteX3" fmla="*/ 99 w 1343067"/>
              <a:gd name="connsiteY3" fmla="*/ 771897 h 1033154"/>
              <a:gd name="connsiteX4" fmla="*/ 308857 w 1343067"/>
              <a:gd name="connsiteY4" fmla="*/ 1033154 h 103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067" h="1033154">
                <a:moveTo>
                  <a:pt x="1116380" y="0"/>
                </a:moveTo>
                <a:cubicBezTo>
                  <a:pt x="1264821" y="66304"/>
                  <a:pt x="1353886" y="49481"/>
                  <a:pt x="1342011" y="213756"/>
                </a:cubicBezTo>
                <a:cubicBezTo>
                  <a:pt x="1330136" y="378031"/>
                  <a:pt x="688868" y="486889"/>
                  <a:pt x="688868" y="486889"/>
                </a:cubicBezTo>
                <a:cubicBezTo>
                  <a:pt x="465216" y="579913"/>
                  <a:pt x="-7818" y="573975"/>
                  <a:pt x="99" y="771897"/>
                </a:cubicBezTo>
                <a:cubicBezTo>
                  <a:pt x="8016" y="969819"/>
                  <a:pt x="122810" y="948047"/>
                  <a:pt x="308857" y="1033154"/>
                </a:cubicBezTo>
              </a:path>
            </a:pathLst>
          </a:custGeom>
          <a:noFill/>
          <a:ln w="1905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AEE166-2D3A-BAF9-C7F5-AF97C0831B16}"/>
              </a:ext>
            </a:extLst>
          </p:cNvPr>
          <p:cNvSpPr txBox="1"/>
          <p:nvPr/>
        </p:nvSpPr>
        <p:spPr>
          <a:xfrm>
            <a:off x="8506416" y="6426168"/>
            <a:ext cx="3587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parameters for all time points 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1F1584-7523-1476-1615-E34C92C01DB3}"/>
              </a:ext>
            </a:extLst>
          </p:cNvPr>
          <p:cNvSpPr txBox="1"/>
          <p:nvPr/>
        </p:nvSpPr>
        <p:spPr>
          <a:xfrm>
            <a:off x="387824" y="6384011"/>
            <a:ext cx="5247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Parameters to be learned:  U, V, W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5D27973F-5045-3009-AB85-AEDFE8B754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02" y="4540457"/>
            <a:ext cx="4572000" cy="1834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CFE1E6E-52B6-F4CE-2132-D8841CDB0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marL="9525"/>
            <a:r>
              <a:rPr lang="en-US" sz="4000" dirty="0"/>
              <a:t>Recurrent Neural Network </a:t>
            </a:r>
          </a:p>
        </p:txBody>
      </p:sp>
      <p:pic>
        <p:nvPicPr>
          <p:cNvPr id="6" name="Shape 199">
            <a:extLst>
              <a:ext uri="{FF2B5EF4-FFF2-40B4-BE49-F238E27FC236}">
                <a16:creationId xmlns:a16="http://schemas.microsoft.com/office/drawing/2014/main" id="{18D7F57A-03A4-08B4-1925-0A0FCCEE8D08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544082" y="5520025"/>
            <a:ext cx="2210887" cy="5232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9339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EAF83B-77B5-E683-8C7E-568584059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152" y="2314576"/>
            <a:ext cx="5796163" cy="41562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12B07D-447A-D67A-360E-03EBF4AE8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548" y="1533526"/>
            <a:ext cx="2574258" cy="189547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6BB78D3-A4E2-CF6F-F08A-27EC474E6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marL="9525"/>
            <a:r>
              <a:rPr lang="en-US" sz="4000" dirty="0"/>
              <a:t>Recurrent Neural Network - Example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DF1792-32F9-E64A-4C60-883C3068A055}"/>
              </a:ext>
            </a:extLst>
          </p:cNvPr>
          <p:cNvSpPr txBox="1"/>
          <p:nvPr/>
        </p:nvSpPr>
        <p:spPr>
          <a:xfrm>
            <a:off x="1044685" y="3431628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800" dirty="0"/>
          </a:p>
          <a:p>
            <a:r>
              <a:rPr lang="en-US" sz="1800" dirty="0"/>
              <a:t>H</a:t>
            </a:r>
            <a:r>
              <a:rPr lang="en-US" sz="1200" dirty="0"/>
              <a:t>0</a:t>
            </a:r>
            <a:r>
              <a:rPr lang="en-US" sz="1800" dirty="0"/>
              <a:t> = </a:t>
            </a:r>
            <a:r>
              <a:rPr lang="en-US" sz="1800" dirty="0" err="1"/>
              <a:t>Relu</a:t>
            </a:r>
            <a:r>
              <a:rPr lang="en-US" sz="1800" dirty="0"/>
              <a:t> (</a:t>
            </a:r>
            <a:r>
              <a:rPr lang="en-US" sz="1800" dirty="0">
                <a:solidFill>
                  <a:schemeClr val="accent1"/>
                </a:solidFill>
              </a:rPr>
              <a:t>1</a:t>
            </a:r>
            <a:r>
              <a:rPr lang="en-US" sz="1800" dirty="0"/>
              <a:t> * 1.8 + 0) = </a:t>
            </a:r>
            <a:r>
              <a:rPr lang="en-US" sz="1800" dirty="0">
                <a:solidFill>
                  <a:srgbClr val="C00000"/>
                </a:solidFill>
              </a:rPr>
              <a:t>1.8</a:t>
            </a:r>
          </a:p>
          <a:p>
            <a:endParaRPr lang="en-US" sz="1800" dirty="0"/>
          </a:p>
          <a:p>
            <a:endParaRPr lang="en-US" dirty="0"/>
          </a:p>
          <a:p>
            <a:endParaRPr lang="en-US" sz="1800" dirty="0"/>
          </a:p>
          <a:p>
            <a:r>
              <a:rPr lang="en-US" sz="1800" dirty="0"/>
              <a:t>H</a:t>
            </a:r>
            <a:r>
              <a:rPr lang="en-US" sz="1200" dirty="0"/>
              <a:t>1</a:t>
            </a:r>
            <a:r>
              <a:rPr lang="en-US" sz="1800" dirty="0"/>
              <a:t> = </a:t>
            </a:r>
            <a:r>
              <a:rPr lang="en-US" sz="1800" dirty="0" err="1"/>
              <a:t>Relu</a:t>
            </a:r>
            <a:r>
              <a:rPr lang="en-US" sz="1800" dirty="0"/>
              <a:t> (</a:t>
            </a:r>
            <a:r>
              <a:rPr lang="en-US" sz="1800" dirty="0">
                <a:solidFill>
                  <a:schemeClr val="accent1"/>
                </a:solidFill>
              </a:rPr>
              <a:t>0.5</a:t>
            </a:r>
            <a:r>
              <a:rPr lang="en-US" sz="1800" dirty="0"/>
              <a:t> * 1.8 + </a:t>
            </a:r>
            <a:r>
              <a:rPr lang="en-US" sz="1800" dirty="0">
                <a:solidFill>
                  <a:srgbClr val="C00000"/>
                </a:solidFill>
              </a:rPr>
              <a:t>1.8</a:t>
            </a:r>
            <a:r>
              <a:rPr lang="en-US" sz="1800" dirty="0"/>
              <a:t> * -0.5 + 0) =</a:t>
            </a:r>
            <a:r>
              <a:rPr lang="en-US" sz="1800" dirty="0">
                <a:solidFill>
                  <a:srgbClr val="C00000"/>
                </a:solidFill>
              </a:rPr>
              <a:t> 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800" dirty="0"/>
              <a:t>H</a:t>
            </a:r>
            <a:r>
              <a:rPr lang="en-US" sz="1200" dirty="0"/>
              <a:t>2</a:t>
            </a:r>
            <a:r>
              <a:rPr lang="en-US" sz="1800" dirty="0"/>
              <a:t> = </a:t>
            </a:r>
            <a:r>
              <a:rPr lang="en-US" sz="1800" dirty="0" err="1"/>
              <a:t>Relu</a:t>
            </a:r>
            <a:r>
              <a:rPr lang="en-US" sz="1800" dirty="0"/>
              <a:t> (</a:t>
            </a:r>
            <a:r>
              <a:rPr lang="en-US" sz="1800" dirty="0">
                <a:solidFill>
                  <a:schemeClr val="accent1"/>
                </a:solidFill>
              </a:rPr>
              <a:t>0.5</a:t>
            </a:r>
            <a:r>
              <a:rPr lang="en-US" sz="1800" dirty="0"/>
              <a:t> * 1.8 + </a:t>
            </a:r>
            <a:r>
              <a:rPr lang="en-US" sz="1800" dirty="0">
                <a:solidFill>
                  <a:srgbClr val="C00000"/>
                </a:solidFill>
              </a:rPr>
              <a:t>0</a:t>
            </a:r>
            <a:r>
              <a:rPr lang="en-US" sz="1800" dirty="0"/>
              <a:t> * -0.5 + 0) * 1.1 = </a:t>
            </a:r>
            <a:r>
              <a:rPr lang="en-US" sz="1800" dirty="0">
                <a:solidFill>
                  <a:srgbClr val="00B05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99122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/>
        </p:nvSpPr>
        <p:spPr>
          <a:xfrm>
            <a:off x="1796425" y="1"/>
            <a:ext cx="8259600" cy="9244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" sz="3000" dirty="0">
                <a:solidFill>
                  <a:schemeClr val="bg1"/>
                </a:solidFill>
              </a:rPr>
              <a:t>Recurrent Networks offer a lot of flexibility:</a:t>
            </a:r>
          </a:p>
        </p:txBody>
      </p:sp>
      <p:sp>
        <p:nvSpPr>
          <p:cNvPr id="2" name="Shape 116">
            <a:extLst>
              <a:ext uri="{FF2B5EF4-FFF2-40B4-BE49-F238E27FC236}">
                <a16:creationId xmlns:a16="http://schemas.microsoft.com/office/drawing/2014/main" id="{6D8125E9-2968-65C4-DA9D-C61393FBBD48}"/>
              </a:ext>
            </a:extLst>
          </p:cNvPr>
          <p:cNvSpPr txBox="1"/>
          <p:nvPr/>
        </p:nvSpPr>
        <p:spPr>
          <a:xfrm>
            <a:off x="745572" y="5391150"/>
            <a:ext cx="3299099" cy="62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e.g. </a:t>
            </a:r>
            <a:r>
              <a:rPr lang="en" b="1" dirty="0"/>
              <a:t>Image Captioning</a:t>
            </a:r>
          </a:p>
          <a:p>
            <a:pPr>
              <a:spcBef>
                <a:spcPts val="0"/>
              </a:spcBef>
            </a:pPr>
            <a:r>
              <a:rPr lang="en" dirty="0"/>
              <a:t>image -&gt; sequence of words</a:t>
            </a:r>
          </a:p>
        </p:txBody>
      </p:sp>
      <p:sp>
        <p:nvSpPr>
          <p:cNvPr id="3" name="Shape 125">
            <a:extLst>
              <a:ext uri="{FF2B5EF4-FFF2-40B4-BE49-F238E27FC236}">
                <a16:creationId xmlns:a16="http://schemas.microsoft.com/office/drawing/2014/main" id="{FF9CFE1D-012B-38D0-5C96-AFA607229B44}"/>
              </a:ext>
            </a:extLst>
          </p:cNvPr>
          <p:cNvSpPr txBox="1"/>
          <p:nvPr/>
        </p:nvSpPr>
        <p:spPr>
          <a:xfrm>
            <a:off x="4162176" y="5391150"/>
            <a:ext cx="4476258" cy="62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e.g. </a:t>
            </a:r>
            <a:r>
              <a:rPr lang="en" b="1" dirty="0"/>
              <a:t>Stock Prediction</a:t>
            </a:r>
          </a:p>
          <a:p>
            <a:pPr>
              <a:spcBef>
                <a:spcPts val="0"/>
              </a:spcBef>
            </a:pPr>
            <a:r>
              <a:rPr lang="en-US" dirty="0"/>
              <a:t>seq of s</a:t>
            </a:r>
            <a:r>
              <a:rPr lang="en" dirty="0"/>
              <a:t>tock prices -&gt; future </a:t>
            </a:r>
            <a:r>
              <a:rPr lang="en-US" dirty="0"/>
              <a:t>s</a:t>
            </a:r>
            <a:r>
              <a:rPr lang="en" dirty="0"/>
              <a:t>tock price</a:t>
            </a:r>
          </a:p>
        </p:txBody>
      </p:sp>
      <p:sp>
        <p:nvSpPr>
          <p:cNvPr id="4" name="Shape 134">
            <a:extLst>
              <a:ext uri="{FF2B5EF4-FFF2-40B4-BE49-F238E27FC236}">
                <a16:creationId xmlns:a16="http://schemas.microsoft.com/office/drawing/2014/main" id="{5B4F9FD1-C34E-482F-502B-2769748E243F}"/>
              </a:ext>
            </a:extLst>
          </p:cNvPr>
          <p:cNvSpPr txBox="1"/>
          <p:nvPr/>
        </p:nvSpPr>
        <p:spPr>
          <a:xfrm>
            <a:off x="8638434" y="5452712"/>
            <a:ext cx="4052400" cy="62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e.g. </a:t>
            </a:r>
            <a:r>
              <a:rPr lang="en" b="1" dirty="0"/>
              <a:t>Machine Translation</a:t>
            </a:r>
          </a:p>
          <a:p>
            <a:pPr>
              <a:spcBef>
                <a:spcPts val="0"/>
              </a:spcBef>
            </a:pPr>
            <a:r>
              <a:rPr lang="en" dirty="0">
                <a:highlight>
                  <a:srgbClr val="FFFF00"/>
                </a:highlight>
              </a:rPr>
              <a:t>seq of words -&gt; seq of words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F38968-BB59-599F-F306-40D85518088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9525" eaLnBrk="1" hangingPunct="1"/>
            <a:r>
              <a:rPr lang="en-US" sz="4000" dirty="0"/>
              <a:t>Text as a Sequence of Words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A6C716-7CA0-2AD4-5131-33F99CC9C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075" y="1466850"/>
            <a:ext cx="946785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583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41C026-F250-E882-D872-4B4F85E84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979" y="4547195"/>
            <a:ext cx="7412091" cy="2231526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2619"/>
            <a:ext cx="105156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dirty="0"/>
              <a:t>RNN </a:t>
            </a:r>
            <a:r>
              <a:rPr lang="en-US" spc="-10" dirty="0"/>
              <a:t>for a Sequence of Words</a:t>
            </a:r>
            <a:endParaRPr spc="-10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10723179" cy="3384901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indent="0">
              <a:lnSpc>
                <a:spcPct val="100000"/>
              </a:lnSpc>
              <a:spcBef>
                <a:spcPts val="620"/>
              </a:spcBef>
              <a:buNone/>
              <a:tabLst>
                <a:tab pos="240029" algn="l"/>
              </a:tabLst>
            </a:pPr>
            <a:r>
              <a:rPr lang="en-US" spc="-20" dirty="0"/>
              <a:t>-Feedforward network: a neural network </a:t>
            </a:r>
            <a:r>
              <a:rPr lang="en-US" spc="-20" dirty="0">
                <a:solidFill>
                  <a:srgbClr val="FF0000"/>
                </a:solidFill>
              </a:rPr>
              <a:t>without sequential dependencies</a:t>
            </a:r>
            <a:r>
              <a:rPr lang="en-US" spc="-20" dirty="0"/>
              <a:t> (</a:t>
            </a:r>
            <a:r>
              <a:rPr lang="en-US" dirty="0"/>
              <a:t>Not suitable for  processing a sequence of data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pc="-20" dirty="0"/>
              <a:t>)</a:t>
            </a:r>
          </a:p>
          <a:p>
            <a:pPr marL="12700" indent="0">
              <a:lnSpc>
                <a:spcPct val="100000"/>
              </a:lnSpc>
              <a:spcBef>
                <a:spcPts val="620"/>
              </a:spcBef>
              <a:buNone/>
              <a:tabLst>
                <a:tab pos="240029" algn="l"/>
              </a:tabLst>
            </a:pPr>
            <a:r>
              <a:rPr lang="en-US" spc="-20" dirty="0"/>
              <a:t>-RNNs store information about </a:t>
            </a:r>
            <a:r>
              <a:rPr lang="en-US" spc="-20" dirty="0">
                <a:solidFill>
                  <a:srgbClr val="C00000"/>
                </a:solidFill>
              </a:rPr>
              <a:t>previous data </a:t>
            </a:r>
            <a:r>
              <a:rPr lang="en-US" spc="-20" dirty="0"/>
              <a:t>of a sequence in the “</a:t>
            </a:r>
            <a:r>
              <a:rPr lang="en-US" spc="-20" dirty="0">
                <a:solidFill>
                  <a:srgbClr val="C00000"/>
                </a:solidFill>
              </a:rPr>
              <a:t>state</a:t>
            </a:r>
            <a:r>
              <a:rPr lang="en-US" spc="-20" dirty="0"/>
              <a:t>”</a:t>
            </a:r>
          </a:p>
          <a:p>
            <a:pPr marL="240029" indent="-227329">
              <a:lnSpc>
                <a:spcPct val="100000"/>
              </a:lnSpc>
              <a:spcBef>
                <a:spcPts val="620"/>
              </a:spcBef>
              <a:buFont typeface="Arial MT"/>
              <a:buChar char="•"/>
              <a:tabLst>
                <a:tab pos="240029" algn="l"/>
              </a:tabLst>
            </a:pPr>
            <a:r>
              <a:rPr lang="en-US" sz="2800" dirty="0">
                <a:latin typeface="Calibri"/>
                <a:cs typeface="Calibri"/>
              </a:rPr>
              <a:t>Hidden</a:t>
            </a:r>
            <a:r>
              <a:rPr lang="en-US" sz="2800" spc="-40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state:</a:t>
            </a:r>
            <a:r>
              <a:rPr lang="en-US" sz="2800" spc="-50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a</a:t>
            </a:r>
            <a:r>
              <a:rPr lang="en-US" sz="2800" spc="-70" dirty="0"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summary</a:t>
            </a:r>
            <a:r>
              <a:rPr lang="en-US" sz="2800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of</a:t>
            </a:r>
            <a:r>
              <a:rPr lang="en-US" sz="2800" spc="-6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the</a:t>
            </a:r>
            <a:r>
              <a:rPr lang="en-US" sz="2800" spc="-6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spc="-20" dirty="0">
                <a:solidFill>
                  <a:srgbClr val="C00000"/>
                </a:solidFill>
                <a:latin typeface="Calibri"/>
                <a:cs typeface="Calibri"/>
              </a:rPr>
              <a:t>previous </a:t>
            </a:r>
            <a:r>
              <a:rPr lang="en-US" sz="2800" spc="-20" dirty="0">
                <a:latin typeface="Calibri"/>
                <a:cs typeface="Calibri"/>
              </a:rPr>
              <a:t>data in a sequence</a:t>
            </a:r>
            <a:endParaRPr lang="en-US" spc="-20" dirty="0"/>
          </a:p>
          <a:p>
            <a:pPr marL="240029" indent="-227329">
              <a:lnSpc>
                <a:spcPct val="100000"/>
              </a:lnSpc>
              <a:spcBef>
                <a:spcPts val="620"/>
              </a:spcBef>
              <a:buFont typeface="Arial MT"/>
              <a:buChar char="•"/>
              <a:tabLst>
                <a:tab pos="240029" algn="l"/>
              </a:tabLst>
            </a:pPr>
            <a:r>
              <a:rPr lang="en-US" dirty="0"/>
              <a:t>Each</a:t>
            </a:r>
            <a:r>
              <a:rPr lang="en-US" spc="-90" dirty="0"/>
              <a:t> </a:t>
            </a:r>
            <a:r>
              <a:rPr lang="en-US" dirty="0"/>
              <a:t>node</a:t>
            </a:r>
            <a:r>
              <a:rPr lang="en-US" spc="-75" dirty="0"/>
              <a:t> </a:t>
            </a:r>
            <a:r>
              <a:rPr lang="en-US" spc="-10" dirty="0"/>
              <a:t>receives</a:t>
            </a:r>
            <a:r>
              <a:rPr lang="en-US" spc="-85" dirty="0"/>
              <a:t> </a:t>
            </a:r>
            <a:r>
              <a:rPr lang="en-US" dirty="0"/>
              <a:t>the</a:t>
            </a:r>
            <a:r>
              <a:rPr lang="en-US" spc="-70" dirty="0"/>
              <a:t> </a:t>
            </a:r>
            <a:r>
              <a:rPr lang="en-US" dirty="0"/>
              <a:t>input</a:t>
            </a:r>
            <a:r>
              <a:rPr lang="en-US" spc="-50" dirty="0"/>
              <a:t> </a:t>
            </a:r>
            <a:r>
              <a:rPr lang="en-US" dirty="0"/>
              <a:t>entry</a:t>
            </a:r>
            <a:r>
              <a:rPr lang="en-US" spc="-125" dirty="0"/>
              <a:t> </a:t>
            </a:r>
            <a:r>
              <a:rPr lang="en-US" dirty="0">
                <a:solidFill>
                  <a:srgbClr val="FF0000"/>
                </a:solidFill>
              </a:rPr>
              <a:t>and</a:t>
            </a:r>
            <a:r>
              <a:rPr lang="en-US" spc="-65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the</a:t>
            </a:r>
            <a:r>
              <a:rPr lang="en-US" spc="-75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hidden</a:t>
            </a:r>
            <a:r>
              <a:rPr lang="en-US" spc="-55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state</a:t>
            </a:r>
            <a:r>
              <a:rPr lang="en-US" spc="-75" dirty="0">
                <a:solidFill>
                  <a:srgbClr val="FF0000"/>
                </a:solidFill>
              </a:rPr>
              <a:t> of </a:t>
            </a:r>
            <a:r>
              <a:rPr lang="en-US" dirty="0">
                <a:solidFill>
                  <a:srgbClr val="FF0000"/>
                </a:solidFill>
              </a:rPr>
              <a:t>previous </a:t>
            </a:r>
            <a:r>
              <a:rPr lang="en-US" spc="-75" dirty="0">
                <a:solidFill>
                  <a:srgbClr val="FF0000"/>
                </a:solidFill>
              </a:rPr>
              <a:t>inputs </a:t>
            </a:r>
            <a:r>
              <a:rPr lang="en-US" spc="-25" dirty="0"/>
              <a:t>to </a:t>
            </a:r>
            <a:r>
              <a:rPr lang="en-US" dirty="0"/>
              <a:t>compute</a:t>
            </a:r>
            <a:r>
              <a:rPr lang="en-US" spc="-50" dirty="0"/>
              <a:t> </a:t>
            </a:r>
            <a:r>
              <a:rPr lang="en-US" dirty="0"/>
              <a:t>the</a:t>
            </a:r>
            <a:r>
              <a:rPr lang="en-US" spc="-70" dirty="0"/>
              <a:t> </a:t>
            </a:r>
            <a:r>
              <a:rPr lang="en-US" dirty="0"/>
              <a:t>output</a:t>
            </a:r>
            <a:r>
              <a:rPr lang="en-US" spc="-40" dirty="0"/>
              <a:t> </a:t>
            </a:r>
            <a:r>
              <a:rPr lang="en-US" spc="-10" dirty="0"/>
              <a:t>entry </a:t>
            </a:r>
          </a:p>
          <a:p>
            <a:pPr marL="240029" indent="-227329">
              <a:lnSpc>
                <a:spcPct val="100000"/>
              </a:lnSpc>
              <a:spcBef>
                <a:spcPts val="620"/>
              </a:spcBef>
              <a:buFont typeface="Arial MT"/>
              <a:buChar char="•"/>
              <a:tabLst>
                <a:tab pos="240029" algn="l"/>
              </a:tabLst>
            </a:pPr>
            <a:endParaRPr lang="en-US" spc="-1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2200" y="514304"/>
            <a:ext cx="10515600" cy="1027204"/>
          </a:xfrm>
          <a:prstGeom prst="rect">
            <a:avLst/>
          </a:prstGeom>
        </p:spPr>
        <p:txBody>
          <a:bodyPr vert="horz" wrap="square" lIns="0" tIns="34671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48640">
              <a:lnSpc>
                <a:spcPct val="100000"/>
              </a:lnSpc>
              <a:spcBef>
                <a:spcPts val="2730"/>
              </a:spcBef>
            </a:pPr>
            <a:r>
              <a:rPr spc="90" dirty="0"/>
              <a:t>Natural</a:t>
            </a:r>
            <a:r>
              <a:rPr spc="-170" dirty="0"/>
              <a:t> </a:t>
            </a:r>
            <a:r>
              <a:rPr spc="-15" dirty="0"/>
              <a:t>Language</a:t>
            </a:r>
            <a:r>
              <a:rPr spc="-160" dirty="0"/>
              <a:t> </a:t>
            </a:r>
            <a:r>
              <a:rPr spc="-20" dirty="0"/>
              <a:t>Processing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0717" y="1758194"/>
            <a:ext cx="11750566" cy="29059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8500" marR="115570" indent="-3429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Microsoft Sans Serif"/>
                <a:cs typeface="Microsoft Sans Serif"/>
              </a:rPr>
              <a:t>Natural language processing (NLP) is the set of methods for making </a:t>
            </a:r>
            <a:r>
              <a:rPr lang="en-US" sz="2400" dirty="0">
                <a:solidFill>
                  <a:srgbClr val="FF0000"/>
                </a:solidFill>
                <a:latin typeface="Microsoft Sans Serif"/>
                <a:cs typeface="Microsoft Sans Serif"/>
              </a:rPr>
              <a:t>human language </a:t>
            </a:r>
            <a:r>
              <a:rPr lang="en-US" sz="2400" dirty="0">
                <a:latin typeface="Microsoft Sans Serif"/>
                <a:cs typeface="Microsoft Sans Serif"/>
              </a:rPr>
              <a:t>accessible to </a:t>
            </a:r>
            <a:r>
              <a:rPr lang="en-US" sz="2400" dirty="0">
                <a:solidFill>
                  <a:srgbClr val="FF0000"/>
                </a:solidFill>
                <a:latin typeface="Microsoft Sans Serif"/>
                <a:cs typeface="Microsoft Sans Serif"/>
              </a:rPr>
              <a:t>computers</a:t>
            </a:r>
            <a:r>
              <a:rPr lang="en-US" sz="2400" dirty="0">
                <a:latin typeface="Microsoft Sans Serif"/>
                <a:cs typeface="Microsoft Sans Serif"/>
              </a:rPr>
              <a:t>(Jacob Eisenstein)</a:t>
            </a:r>
          </a:p>
          <a:p>
            <a:pPr marL="698500" marR="115570" indent="-3429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400" spc="55" dirty="0">
                <a:latin typeface="Microsoft Sans Serif"/>
                <a:cs typeface="Microsoft Sans Serif"/>
              </a:rPr>
              <a:t>NLP is the field at the </a:t>
            </a:r>
            <a:r>
              <a:rPr lang="en-US" sz="2400" spc="55" dirty="0">
                <a:solidFill>
                  <a:srgbClr val="FF0000"/>
                </a:solidFill>
                <a:latin typeface="Microsoft Sans Serif"/>
                <a:cs typeface="Microsoft Sans Serif"/>
              </a:rPr>
              <a:t>intersection</a:t>
            </a:r>
            <a:r>
              <a:rPr lang="en-US" sz="2400" spc="55" dirty="0">
                <a:latin typeface="Microsoft Sans Serif"/>
                <a:cs typeface="Microsoft Sans Serif"/>
              </a:rPr>
              <a:t> of Artificial intelligence and linguistics </a:t>
            </a:r>
          </a:p>
          <a:p>
            <a:pPr marL="698500" marR="115570" indent="-3429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 MT"/>
                <a:cs typeface="Arial MT"/>
              </a:rPr>
              <a:t>The goal of NLP is to provide new </a:t>
            </a:r>
            <a:r>
              <a:rPr lang="en-US" sz="2400" dirty="0">
                <a:latin typeface="Arial MT"/>
                <a:cs typeface="Arial MT"/>
              </a:rPr>
              <a:t>computational capabilities </a:t>
            </a:r>
            <a:r>
              <a:rPr lang="en-US" sz="2400" spc="-445" dirty="0">
                <a:latin typeface="Arial MT"/>
                <a:cs typeface="Arial MT"/>
              </a:rPr>
              <a:t> </a:t>
            </a:r>
            <a:r>
              <a:rPr lang="en-US" sz="2400" spc="-5" dirty="0">
                <a:latin typeface="Arial MT"/>
                <a:cs typeface="Arial MT"/>
              </a:rPr>
              <a:t>around human language including </a:t>
            </a:r>
            <a:r>
              <a:rPr lang="en-US" sz="2400" spc="-5" dirty="0">
                <a:solidFill>
                  <a:srgbClr val="FF0000"/>
                </a:solidFill>
                <a:latin typeface="Arial MT"/>
                <a:cs typeface="Arial MT"/>
              </a:rPr>
              <a:t>extracting information </a:t>
            </a:r>
            <a:r>
              <a:rPr lang="en-US" sz="2400" spc="-5" dirty="0">
                <a:latin typeface="Arial MT"/>
                <a:cs typeface="Arial MT"/>
              </a:rPr>
              <a:t>from texts, </a:t>
            </a:r>
            <a:r>
              <a:rPr lang="en-US" sz="2400" spc="-5" dirty="0">
                <a:solidFill>
                  <a:srgbClr val="C00000"/>
                </a:solidFill>
                <a:latin typeface="Arial MT"/>
                <a:cs typeface="Arial MT"/>
              </a:rPr>
              <a:t>translating</a:t>
            </a:r>
            <a:r>
              <a:rPr lang="en-US" sz="2400" spc="-5" dirty="0">
                <a:latin typeface="Arial MT"/>
                <a:cs typeface="Arial MT"/>
              </a:rPr>
              <a:t> </a:t>
            </a:r>
            <a:r>
              <a:rPr lang="en-US" sz="2400" dirty="0">
                <a:latin typeface="Arial MT"/>
                <a:cs typeface="Arial MT"/>
              </a:rPr>
              <a:t> </a:t>
            </a:r>
            <a:r>
              <a:rPr lang="en-US" sz="2400" spc="-5" dirty="0">
                <a:latin typeface="Arial MT"/>
                <a:cs typeface="Arial MT"/>
              </a:rPr>
              <a:t>between</a:t>
            </a:r>
            <a:r>
              <a:rPr lang="en-US" sz="2400" spc="-15" dirty="0">
                <a:latin typeface="Arial MT"/>
                <a:cs typeface="Arial MT"/>
              </a:rPr>
              <a:t> </a:t>
            </a:r>
            <a:r>
              <a:rPr lang="en-US" sz="2400" spc="-5" dirty="0">
                <a:latin typeface="Arial MT"/>
                <a:cs typeface="Arial MT"/>
              </a:rPr>
              <a:t>languages,</a:t>
            </a:r>
            <a:r>
              <a:rPr lang="en-US" sz="2400" spc="-15" dirty="0">
                <a:latin typeface="Arial MT"/>
                <a:cs typeface="Arial MT"/>
              </a:rPr>
              <a:t> </a:t>
            </a:r>
            <a:r>
              <a:rPr lang="en-US" sz="2400" spc="-5" dirty="0">
                <a:solidFill>
                  <a:srgbClr val="FF0000"/>
                </a:solidFill>
                <a:latin typeface="Arial MT"/>
                <a:cs typeface="Arial MT"/>
              </a:rPr>
              <a:t>answering</a:t>
            </a:r>
            <a:r>
              <a:rPr lang="en-US" sz="24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lang="en-US" sz="2400" spc="-5" dirty="0">
                <a:solidFill>
                  <a:srgbClr val="FF0000"/>
                </a:solidFill>
                <a:latin typeface="Arial MT"/>
                <a:cs typeface="Arial MT"/>
              </a:rPr>
              <a:t>questions</a:t>
            </a:r>
            <a:r>
              <a:rPr lang="en-US" sz="2400" spc="-5" dirty="0">
                <a:latin typeface="Arial MT"/>
                <a:cs typeface="Arial MT"/>
              </a:rPr>
              <a:t>,</a:t>
            </a:r>
            <a:r>
              <a:rPr lang="en-US" sz="2400" spc="-15" dirty="0">
                <a:latin typeface="Arial MT"/>
                <a:cs typeface="Arial MT"/>
              </a:rPr>
              <a:t> </a:t>
            </a:r>
            <a:r>
              <a:rPr lang="en-US" sz="2400" spc="-5" dirty="0">
                <a:latin typeface="Arial MT"/>
                <a:cs typeface="Arial MT"/>
              </a:rPr>
              <a:t>holding</a:t>
            </a:r>
            <a:r>
              <a:rPr lang="en-US" sz="2400" spc="-15" dirty="0">
                <a:latin typeface="Arial MT"/>
                <a:cs typeface="Arial MT"/>
              </a:rPr>
              <a:t> </a:t>
            </a:r>
            <a:r>
              <a:rPr lang="en-US" sz="2400" dirty="0">
                <a:latin typeface="Arial MT"/>
                <a:cs typeface="Arial MT"/>
              </a:rPr>
              <a:t>a</a:t>
            </a:r>
            <a:r>
              <a:rPr lang="en-US" sz="2400" spc="-10" dirty="0">
                <a:latin typeface="Arial MT"/>
                <a:cs typeface="Arial MT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Arial MT"/>
                <a:cs typeface="Arial MT"/>
              </a:rPr>
              <a:t>conversation</a:t>
            </a:r>
            <a:r>
              <a:rPr lang="en-US" sz="2400" dirty="0">
                <a:latin typeface="Arial MT"/>
                <a:cs typeface="Arial MT"/>
              </a:rPr>
              <a:t>,</a:t>
            </a:r>
            <a:r>
              <a:rPr lang="en-US" sz="2400" spc="-15" dirty="0">
                <a:latin typeface="Arial MT"/>
                <a:cs typeface="Arial MT"/>
              </a:rPr>
              <a:t> </a:t>
            </a:r>
            <a:r>
              <a:rPr lang="en-US" sz="2400" spc="-5" dirty="0">
                <a:latin typeface="Arial MT"/>
                <a:cs typeface="Arial MT"/>
              </a:rPr>
              <a:t>etc.</a:t>
            </a:r>
            <a:endParaRPr lang="en-US" sz="2400" dirty="0">
              <a:latin typeface="Arial MT"/>
              <a:cs typeface="Arial MT"/>
            </a:endParaRPr>
          </a:p>
          <a:p>
            <a:pPr marL="698500" marR="115570" indent="-342900">
              <a:spcBef>
                <a:spcPts val="80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Microsoft Sans Serif"/>
              <a:cs typeface="Microsoft Sans Serif"/>
            </a:endParaRPr>
          </a:p>
        </p:txBody>
      </p:sp>
      <p:pic>
        <p:nvPicPr>
          <p:cNvPr id="6" name="object 2">
            <a:extLst>
              <a:ext uri="{FF2B5EF4-FFF2-40B4-BE49-F238E27FC236}">
                <a16:creationId xmlns:a16="http://schemas.microsoft.com/office/drawing/2014/main" id="{DA3AD7D8-DA22-4958-8976-BA03607AC0C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50014" y="4340772"/>
            <a:ext cx="3205655" cy="218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09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2200" y="432257"/>
            <a:ext cx="6571593" cy="1027204"/>
          </a:xfrm>
          <a:prstGeom prst="rect">
            <a:avLst/>
          </a:prstGeom>
        </p:spPr>
        <p:txBody>
          <a:bodyPr vert="horz" wrap="square" lIns="0" tIns="34671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48640">
              <a:lnSpc>
                <a:spcPct val="100000"/>
              </a:lnSpc>
              <a:spcBef>
                <a:spcPts val="2730"/>
              </a:spcBef>
            </a:pPr>
            <a:r>
              <a:rPr spc="60" dirty="0"/>
              <a:t>Applications</a:t>
            </a:r>
            <a:r>
              <a:rPr spc="-170" dirty="0"/>
              <a:t> </a:t>
            </a:r>
            <a:r>
              <a:rPr spc="254" dirty="0"/>
              <a:t>of</a:t>
            </a:r>
            <a:r>
              <a:rPr spc="-155" dirty="0"/>
              <a:t> </a:t>
            </a:r>
            <a:r>
              <a:rPr spc="-114" dirty="0"/>
              <a:t>NLP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0810" y="1527224"/>
            <a:ext cx="8104505" cy="4664097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34010" indent="-321945">
              <a:spcBef>
                <a:spcPts val="770"/>
              </a:spcBef>
              <a:buClr>
                <a:srgbClr val="6697CC"/>
              </a:buClr>
              <a:buFont typeface="Arial MT"/>
              <a:buChar char="•"/>
              <a:tabLst>
                <a:tab pos="334010" algn="l"/>
                <a:tab pos="334645" algn="l"/>
              </a:tabLst>
            </a:pPr>
            <a:r>
              <a:rPr sz="2600" spc="50" dirty="0">
                <a:latin typeface="Microsoft Sans Serif"/>
                <a:cs typeface="Microsoft Sans Serif"/>
              </a:rPr>
              <a:t>Question Answering</a:t>
            </a:r>
          </a:p>
          <a:p>
            <a:pPr marL="334010" indent="-321945">
              <a:spcBef>
                <a:spcPts val="775"/>
              </a:spcBef>
              <a:buClr>
                <a:srgbClr val="6697CC"/>
              </a:buClr>
              <a:buFont typeface="Arial MT"/>
              <a:buChar char="•"/>
              <a:tabLst>
                <a:tab pos="334010" algn="l"/>
                <a:tab pos="334645" algn="l"/>
              </a:tabLst>
            </a:pPr>
            <a:r>
              <a:rPr sz="2600" spc="50" dirty="0">
                <a:latin typeface="Microsoft Sans Serif"/>
                <a:cs typeface="Microsoft Sans Serif"/>
              </a:rPr>
              <a:t>Text Summarization</a:t>
            </a:r>
          </a:p>
          <a:p>
            <a:pPr marL="334010" indent="-321945">
              <a:spcBef>
                <a:spcPts val="780"/>
              </a:spcBef>
              <a:buClr>
                <a:srgbClr val="6697CC"/>
              </a:buClr>
              <a:buFont typeface="Arial MT"/>
              <a:buChar char="•"/>
              <a:tabLst>
                <a:tab pos="334010" algn="l"/>
                <a:tab pos="334645" algn="l"/>
              </a:tabLst>
            </a:pPr>
            <a:r>
              <a:rPr sz="2600" spc="50" dirty="0">
                <a:latin typeface="Microsoft Sans Serif"/>
                <a:cs typeface="Microsoft Sans Serif"/>
              </a:rPr>
              <a:t>Machine Translation</a:t>
            </a:r>
            <a:endParaRPr lang="en-US" sz="2600" spc="50" dirty="0">
              <a:latin typeface="Microsoft Sans Serif"/>
              <a:cs typeface="Microsoft Sans Serif"/>
            </a:endParaRPr>
          </a:p>
          <a:p>
            <a:pPr marL="334010" indent="-321945">
              <a:spcBef>
                <a:spcPts val="780"/>
              </a:spcBef>
              <a:buClr>
                <a:srgbClr val="6697CC"/>
              </a:buClr>
              <a:buFont typeface="Arial MT"/>
              <a:buChar char="•"/>
              <a:tabLst>
                <a:tab pos="334010" algn="l"/>
                <a:tab pos="334645" algn="l"/>
              </a:tabLst>
            </a:pPr>
            <a:r>
              <a:rPr lang="en-US" sz="2600" spc="50" dirty="0">
                <a:latin typeface="Microsoft Sans Serif"/>
                <a:cs typeface="Microsoft Sans Serif"/>
              </a:rPr>
              <a:t>Chatbots / Dialog systems</a:t>
            </a:r>
          </a:p>
          <a:p>
            <a:pPr marL="334010" indent="-321945">
              <a:spcBef>
                <a:spcPts val="780"/>
              </a:spcBef>
              <a:buClr>
                <a:srgbClr val="6697CC"/>
              </a:buClr>
              <a:buFont typeface="Arial MT"/>
              <a:buChar char="•"/>
              <a:tabLst>
                <a:tab pos="334010" algn="l"/>
                <a:tab pos="334645" algn="l"/>
              </a:tabLst>
            </a:pPr>
            <a:r>
              <a:rPr lang="en-US" sz="2600" spc="50" dirty="0">
                <a:latin typeface="Microsoft Sans Serif"/>
                <a:cs typeface="Microsoft Sans Serif"/>
              </a:rPr>
              <a:t>Sentiment analysis</a:t>
            </a:r>
          </a:p>
          <a:p>
            <a:pPr marL="355600" marR="5080" indent="-343535">
              <a:lnSpc>
                <a:spcPct val="100099"/>
              </a:lnSpc>
              <a:spcBef>
                <a:spcPts val="95"/>
              </a:spcBef>
              <a:buClr>
                <a:srgbClr val="6697CC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lang="en-US" sz="2600" spc="50" dirty="0">
                <a:latin typeface="Microsoft Sans Serif"/>
                <a:cs typeface="Microsoft Sans Serif"/>
              </a:rPr>
              <a:t>Information retrieval </a:t>
            </a:r>
          </a:p>
          <a:p>
            <a:pPr marL="355600" marR="5080" indent="-343535">
              <a:lnSpc>
                <a:spcPct val="100099"/>
              </a:lnSpc>
              <a:spcBef>
                <a:spcPts val="95"/>
              </a:spcBef>
              <a:buClr>
                <a:srgbClr val="6697CC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lang="en-US" sz="2600" spc="50" dirty="0">
                <a:latin typeface="Microsoft Sans Serif"/>
                <a:cs typeface="Microsoft Sans Serif"/>
              </a:rPr>
              <a:t>Spelling &amp; Grammar Check. </a:t>
            </a:r>
          </a:p>
          <a:p>
            <a:pPr marL="355600" marR="5080" indent="-343535">
              <a:lnSpc>
                <a:spcPct val="100099"/>
              </a:lnSpc>
              <a:spcBef>
                <a:spcPts val="95"/>
              </a:spcBef>
              <a:buClr>
                <a:srgbClr val="6697CC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lang="en-US" sz="2600" spc="50" dirty="0">
                <a:latin typeface="Microsoft Sans Serif"/>
                <a:cs typeface="Microsoft Sans Serif"/>
              </a:rPr>
              <a:t>Autocorrect</a:t>
            </a:r>
          </a:p>
          <a:p>
            <a:pPr marL="355600" marR="5080" indent="-343535">
              <a:lnSpc>
                <a:spcPct val="100099"/>
              </a:lnSpc>
              <a:spcBef>
                <a:spcPts val="95"/>
              </a:spcBef>
              <a:buClr>
                <a:srgbClr val="6697CC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endParaRPr lang="en-US" sz="2600" dirty="0">
              <a:latin typeface="Microsoft Sans Serif"/>
              <a:cs typeface="Microsoft Sans Serif"/>
            </a:endParaRPr>
          </a:p>
          <a:p>
            <a:pPr marL="334010" indent="-321945">
              <a:spcBef>
                <a:spcPts val="780"/>
              </a:spcBef>
              <a:buClr>
                <a:srgbClr val="6697CC"/>
              </a:buClr>
              <a:buFont typeface="Arial MT"/>
              <a:buChar char="•"/>
              <a:tabLst>
                <a:tab pos="334010" algn="l"/>
                <a:tab pos="334645" algn="l"/>
              </a:tabLst>
            </a:pPr>
            <a:endParaRPr sz="2600" dirty="0">
              <a:latin typeface="Microsoft Sans Serif"/>
              <a:cs typeface="Microsoft Sans Serif"/>
            </a:endParaRPr>
          </a:p>
        </p:txBody>
      </p:sp>
      <p:pic>
        <p:nvPicPr>
          <p:cNvPr id="5" name="object 2">
            <a:extLst>
              <a:ext uri="{FF2B5EF4-FFF2-40B4-BE49-F238E27FC236}">
                <a16:creationId xmlns:a16="http://schemas.microsoft.com/office/drawing/2014/main" id="{CCBCABED-F45A-88F9-3DD7-5B393F51E9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78390" y="1435119"/>
            <a:ext cx="4931616" cy="490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57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9782" y="0"/>
            <a:ext cx="10515600" cy="1027204"/>
          </a:xfrm>
          <a:prstGeom prst="rect">
            <a:avLst/>
          </a:prstGeom>
        </p:spPr>
        <p:txBody>
          <a:bodyPr vert="horz" wrap="square" lIns="0" tIns="34671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48640">
              <a:lnSpc>
                <a:spcPct val="100000"/>
              </a:lnSpc>
              <a:spcBef>
                <a:spcPts val="2730"/>
              </a:spcBef>
            </a:pPr>
            <a:r>
              <a:rPr spc="-225" dirty="0"/>
              <a:t>P</a:t>
            </a:r>
            <a:r>
              <a:rPr spc="40" dirty="0"/>
              <a:t>h</a:t>
            </a:r>
            <a:r>
              <a:rPr spc="-120" dirty="0"/>
              <a:t>a</a:t>
            </a:r>
            <a:r>
              <a:rPr spc="-90" dirty="0"/>
              <a:t>s</a:t>
            </a:r>
            <a:r>
              <a:rPr spc="-105" dirty="0"/>
              <a:t>e</a:t>
            </a:r>
            <a:r>
              <a:rPr spc="-195" dirty="0"/>
              <a:t>s</a:t>
            </a:r>
            <a:r>
              <a:rPr spc="-125" dirty="0"/>
              <a:t> </a:t>
            </a:r>
            <a:r>
              <a:rPr spc="114" dirty="0"/>
              <a:t>o</a:t>
            </a:r>
            <a:r>
              <a:rPr spc="385" dirty="0"/>
              <a:t>f</a:t>
            </a:r>
            <a:r>
              <a:rPr spc="-130" dirty="0"/>
              <a:t> </a:t>
            </a:r>
            <a:r>
              <a:rPr spc="-110" dirty="0"/>
              <a:t>NLP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22476" y="3229351"/>
            <a:ext cx="3355428" cy="3456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143025-6E99-B691-D70C-3774F36283D5}"/>
              </a:ext>
            </a:extLst>
          </p:cNvPr>
          <p:cNvSpPr txBox="1"/>
          <p:nvPr/>
        </p:nvSpPr>
        <p:spPr>
          <a:xfrm>
            <a:off x="1408387" y="1265422"/>
            <a:ext cx="982717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NLP can be broken down into </a:t>
            </a:r>
            <a:r>
              <a:rPr lang="en-US" sz="2800" dirty="0">
                <a:solidFill>
                  <a:srgbClr val="C00000"/>
                </a:solidFill>
              </a:rPr>
              <a:t>five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C00000"/>
                </a:solidFill>
              </a:rPr>
              <a:t>phases</a:t>
            </a:r>
            <a:r>
              <a:rPr lang="en-US" sz="2800" dirty="0"/>
              <a:t>, each focusing on different aspects of language understanding and manipulation.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These phases make it possible that </a:t>
            </a:r>
            <a:r>
              <a:rPr lang="en-US" sz="2800" dirty="0">
                <a:solidFill>
                  <a:srgbClr val="C00000"/>
                </a:solidFill>
              </a:rPr>
              <a:t>a machine can interpret </a:t>
            </a:r>
            <a:r>
              <a:rPr lang="en-US" sz="2800" dirty="0"/>
              <a:t>and </a:t>
            </a:r>
            <a:r>
              <a:rPr lang="en-US" sz="2800" dirty="0">
                <a:solidFill>
                  <a:srgbClr val="C00000"/>
                </a:solidFill>
              </a:rPr>
              <a:t>process language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6027A7-1691-2129-34D9-ACFAC9D090FA}"/>
              </a:ext>
            </a:extLst>
          </p:cNvPr>
          <p:cNvSpPr txBox="1"/>
          <p:nvPr/>
        </p:nvSpPr>
        <p:spPr>
          <a:xfrm>
            <a:off x="2023242" y="3776697"/>
            <a:ext cx="485052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These phases are required for </a:t>
            </a:r>
            <a:r>
              <a:rPr lang="en-US" sz="24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NLP tasks </a:t>
            </a:r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and</a:t>
            </a:r>
            <a:r>
              <a:rPr lang="en-US" sz="24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applications</a:t>
            </a:r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such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Machine Translation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Question Answering</a:t>
            </a:r>
            <a:endParaRPr lang="en-US" sz="24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  <a:cs typeface="Arial" panose="020B0604020202020204" pitchFamily="34" charset="0"/>
              </a:rPr>
              <a:t>Sentiment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  <a:cs typeface="Arial" panose="020B0604020202020204" pitchFamily="34" charset="0"/>
              </a:rPr>
              <a:t>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27256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6824" y="182986"/>
            <a:ext cx="10515600" cy="1027204"/>
          </a:xfrm>
          <a:prstGeom prst="rect">
            <a:avLst/>
          </a:prstGeom>
        </p:spPr>
        <p:txBody>
          <a:bodyPr vert="horz" wrap="square" lIns="0" tIns="34671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48640">
              <a:lnSpc>
                <a:spcPct val="100000"/>
              </a:lnSpc>
              <a:spcBef>
                <a:spcPts val="2730"/>
              </a:spcBef>
            </a:pPr>
            <a:r>
              <a:rPr spc="-15" dirty="0"/>
              <a:t>Lexical</a:t>
            </a:r>
            <a:r>
              <a:rPr spc="-210" dirty="0"/>
              <a:t> </a:t>
            </a:r>
            <a:r>
              <a:rPr lang="en-US" spc="-210" dirty="0"/>
              <a:t>Analysis </a:t>
            </a:r>
            <a:endParaRPr spc="-30" dirty="0"/>
          </a:p>
        </p:txBody>
      </p:sp>
      <p:sp>
        <p:nvSpPr>
          <p:cNvPr id="6" name="object 6"/>
          <p:cNvSpPr txBox="1"/>
          <p:nvPr/>
        </p:nvSpPr>
        <p:spPr>
          <a:xfrm>
            <a:off x="776824" y="1439640"/>
            <a:ext cx="11183948" cy="245067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69265" marR="5080" indent="-457200">
              <a:lnSpc>
                <a:spcPct val="100200"/>
              </a:lnSpc>
              <a:spcBef>
                <a:spcPts val="90"/>
              </a:spcBef>
              <a:buClr>
                <a:srgbClr val="6697CC"/>
              </a:buClr>
              <a:buFont typeface="Arial" panose="020B0604020202020204" pitchFamily="34" charset="0"/>
              <a:buChar char="•"/>
              <a:tabLst>
                <a:tab pos="355600" algn="l"/>
                <a:tab pos="356235" algn="l"/>
              </a:tabLst>
            </a:pPr>
            <a:r>
              <a:rPr lang="en-US" sz="2600" spc="-45" dirty="0">
                <a:solidFill>
                  <a:srgbClr val="C00000"/>
                </a:solidFill>
                <a:latin typeface="Microsoft Sans Serif"/>
                <a:cs typeface="Microsoft Sans Serif"/>
              </a:rPr>
              <a:t>Breaking down </a:t>
            </a:r>
            <a:r>
              <a:rPr lang="en-US" sz="2600" spc="-45" dirty="0">
                <a:latin typeface="Microsoft Sans Serif"/>
                <a:cs typeface="Microsoft Sans Serif"/>
              </a:rPr>
              <a:t>the input text into words, phrases, symbols, or other meaningful elements (called </a:t>
            </a:r>
            <a:r>
              <a:rPr lang="en-US" sz="2600" spc="-45" dirty="0">
                <a:solidFill>
                  <a:srgbClr val="C00000"/>
                </a:solidFill>
                <a:latin typeface="Microsoft Sans Serif"/>
                <a:cs typeface="Microsoft Sans Serif"/>
              </a:rPr>
              <a:t>tokens</a:t>
            </a:r>
            <a:r>
              <a:rPr lang="en-US" sz="2600" spc="-45" dirty="0">
                <a:latin typeface="Microsoft Sans Serif"/>
                <a:cs typeface="Microsoft Sans Serif"/>
              </a:rPr>
              <a:t>)</a:t>
            </a:r>
            <a:r>
              <a:rPr sz="2600" spc="-45" dirty="0">
                <a:latin typeface="Microsoft Sans Serif"/>
                <a:cs typeface="Microsoft Sans Serif"/>
              </a:rPr>
              <a:t>.</a:t>
            </a:r>
            <a:endParaRPr lang="en-US" sz="2600" spc="-45" dirty="0">
              <a:latin typeface="Microsoft Sans Serif"/>
              <a:cs typeface="Microsoft Sans Serif"/>
            </a:endParaRPr>
          </a:p>
          <a:p>
            <a:pPr marL="469265" marR="5080" indent="-457200">
              <a:lnSpc>
                <a:spcPct val="100200"/>
              </a:lnSpc>
              <a:spcBef>
                <a:spcPts val="90"/>
              </a:spcBef>
              <a:buClr>
                <a:srgbClr val="6697CC"/>
              </a:buClr>
              <a:buFont typeface="Arial" panose="020B0604020202020204" pitchFamily="34" charset="0"/>
              <a:buChar char="•"/>
              <a:tabLst>
                <a:tab pos="355600" algn="l"/>
                <a:tab pos="356235" algn="l"/>
              </a:tabLst>
            </a:pPr>
            <a:r>
              <a:rPr lang="en-US" sz="2600" spc="-45" dirty="0">
                <a:latin typeface="Microsoft Sans Serif"/>
                <a:cs typeface="Microsoft Sans Serif"/>
              </a:rPr>
              <a:t>T</a:t>
            </a:r>
            <a:r>
              <a:rPr sz="2600" spc="-45" dirty="0">
                <a:latin typeface="Microsoft Sans Serif"/>
                <a:cs typeface="Microsoft Sans Serif"/>
              </a:rPr>
              <a:t>hese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60" dirty="0">
                <a:latin typeface="Microsoft Sans Serif"/>
                <a:cs typeface="Microsoft Sans Serif"/>
              </a:rPr>
              <a:t>tokens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are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14" dirty="0">
                <a:latin typeface="Microsoft Sans Serif"/>
                <a:cs typeface="Microsoft Sans Serif"/>
              </a:rPr>
              <a:t>the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30" dirty="0">
                <a:solidFill>
                  <a:srgbClr val="C00000"/>
                </a:solidFill>
                <a:latin typeface="Microsoft Sans Serif"/>
                <a:cs typeface="Microsoft Sans Serif"/>
              </a:rPr>
              <a:t>smallest</a:t>
            </a:r>
            <a:r>
              <a:rPr sz="2600" spc="-100" dirty="0">
                <a:solidFill>
                  <a:srgbClr val="C00000"/>
                </a:solidFill>
                <a:latin typeface="Microsoft Sans Serif"/>
                <a:cs typeface="Microsoft Sans Serif"/>
              </a:rPr>
              <a:t> </a:t>
            </a:r>
            <a:r>
              <a:rPr sz="2600" spc="120" dirty="0">
                <a:solidFill>
                  <a:srgbClr val="C00000"/>
                </a:solidFill>
                <a:latin typeface="Microsoft Sans Serif"/>
                <a:cs typeface="Microsoft Sans Serif"/>
              </a:rPr>
              <a:t>unit</a:t>
            </a:r>
            <a:r>
              <a:rPr sz="2600" spc="-85" dirty="0">
                <a:solidFill>
                  <a:srgbClr val="C00000"/>
                </a:solidFill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of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14" dirty="0">
                <a:latin typeface="Microsoft Sans Serif"/>
                <a:cs typeface="Microsoft Sans Serif"/>
              </a:rPr>
              <a:t>text.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endParaRPr lang="en-US" sz="2600" spc="140" dirty="0">
              <a:latin typeface="Microsoft Sans Serif"/>
              <a:cs typeface="Microsoft Sans Serif"/>
            </a:endParaRPr>
          </a:p>
          <a:p>
            <a:pPr marL="469265" marR="5080" indent="-457200">
              <a:lnSpc>
                <a:spcPct val="100200"/>
              </a:lnSpc>
              <a:spcBef>
                <a:spcPts val="90"/>
              </a:spcBef>
              <a:buClr>
                <a:srgbClr val="6697CC"/>
              </a:buClr>
              <a:buFont typeface="Arial" panose="020B0604020202020204" pitchFamily="34" charset="0"/>
              <a:buChar char="•"/>
              <a:tabLst>
                <a:tab pos="355600" algn="l"/>
                <a:tab pos="356235" algn="l"/>
              </a:tabLst>
            </a:pPr>
            <a:r>
              <a:rPr sz="2600" spc="10" dirty="0">
                <a:latin typeface="Microsoft Sans Serif"/>
                <a:cs typeface="Microsoft Sans Serif"/>
              </a:rPr>
              <a:t>For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example,</a:t>
            </a:r>
            <a:r>
              <a:rPr sz="2600" spc="-110" dirty="0">
                <a:latin typeface="Microsoft Sans Serif"/>
                <a:cs typeface="Microsoft Sans Serif"/>
              </a:rPr>
              <a:t> </a:t>
            </a:r>
            <a:r>
              <a:rPr sz="2600" spc="-25" dirty="0">
                <a:latin typeface="Microsoft Sans Serif"/>
                <a:cs typeface="Microsoft Sans Serif"/>
              </a:rPr>
              <a:t>The</a:t>
            </a:r>
            <a:r>
              <a:rPr sz="2600" spc="-100" dirty="0">
                <a:latin typeface="Microsoft Sans Serif"/>
                <a:cs typeface="Microsoft Sans Serif"/>
              </a:rPr>
              <a:t> </a:t>
            </a:r>
            <a:r>
              <a:rPr sz="2600" spc="25" dirty="0">
                <a:latin typeface="Microsoft Sans Serif"/>
                <a:cs typeface="Microsoft Sans Serif"/>
              </a:rPr>
              <a:t>sentence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55" dirty="0">
                <a:latin typeface="Microsoft Sans Serif"/>
                <a:cs typeface="Microsoft Sans Serif"/>
              </a:rPr>
              <a:t>“He</a:t>
            </a:r>
            <a:r>
              <a:rPr sz="2600" spc="-100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goes</a:t>
            </a:r>
            <a:r>
              <a:rPr sz="2600" spc="-100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100" dirty="0">
                <a:latin typeface="Microsoft Sans Serif"/>
                <a:cs typeface="Microsoft Sans Serif"/>
              </a:rPr>
              <a:t> </a:t>
            </a:r>
            <a:r>
              <a:rPr sz="2600" spc="45" dirty="0">
                <a:latin typeface="Microsoft Sans Serif"/>
                <a:cs typeface="Microsoft Sans Serif"/>
              </a:rPr>
              <a:t>college.”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-40" dirty="0">
                <a:latin typeface="Microsoft Sans Serif"/>
                <a:cs typeface="Microsoft Sans Serif"/>
              </a:rPr>
              <a:t>is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d</a:t>
            </a:r>
            <a:r>
              <a:rPr sz="2600" spc="70" dirty="0">
                <a:latin typeface="Microsoft Sans Serif"/>
                <a:cs typeface="Microsoft Sans Serif"/>
              </a:rPr>
              <a:t>i</a:t>
            </a:r>
            <a:r>
              <a:rPr sz="2600" spc="-5" dirty="0">
                <a:latin typeface="Microsoft Sans Serif"/>
                <a:cs typeface="Microsoft Sans Serif"/>
              </a:rPr>
              <a:t>v</a:t>
            </a:r>
            <a:r>
              <a:rPr sz="2600" spc="40" dirty="0">
                <a:latin typeface="Microsoft Sans Serif"/>
                <a:cs typeface="Microsoft Sans Serif"/>
              </a:rPr>
              <a:t>i</a:t>
            </a:r>
            <a:r>
              <a:rPr sz="2600" spc="110" dirty="0">
                <a:latin typeface="Microsoft Sans Serif"/>
                <a:cs typeface="Microsoft Sans Serif"/>
              </a:rPr>
              <a:t>d</a:t>
            </a:r>
            <a:r>
              <a:rPr sz="2600" dirty="0">
                <a:latin typeface="Microsoft Sans Serif"/>
                <a:cs typeface="Microsoft Sans Serif"/>
              </a:rPr>
              <a:t>e</a:t>
            </a:r>
            <a:r>
              <a:rPr sz="2600" spc="85" dirty="0">
                <a:latin typeface="Microsoft Sans Serif"/>
                <a:cs typeface="Microsoft Sans Serif"/>
              </a:rPr>
              <a:t>d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30" dirty="0">
                <a:latin typeface="Microsoft Sans Serif"/>
                <a:cs typeface="Microsoft Sans Serif"/>
              </a:rPr>
              <a:t>i</a:t>
            </a:r>
            <a:r>
              <a:rPr sz="2600" spc="80" dirty="0">
                <a:latin typeface="Microsoft Sans Serif"/>
                <a:cs typeface="Microsoft Sans Serif"/>
              </a:rPr>
              <a:t>n</a:t>
            </a:r>
            <a:r>
              <a:rPr sz="2600" spc="310" dirty="0">
                <a:latin typeface="Microsoft Sans Serif"/>
                <a:cs typeface="Microsoft Sans Serif"/>
              </a:rPr>
              <a:t>t</a:t>
            </a:r>
            <a:r>
              <a:rPr sz="2600" spc="85" dirty="0">
                <a:latin typeface="Microsoft Sans Serif"/>
                <a:cs typeface="Microsoft Sans Serif"/>
              </a:rPr>
              <a:t>o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30" dirty="0">
                <a:latin typeface="Microsoft Sans Serif"/>
                <a:cs typeface="Microsoft Sans Serif"/>
              </a:rPr>
              <a:t>[</a:t>
            </a:r>
            <a:r>
              <a:rPr sz="2600" spc="-100" dirty="0">
                <a:latin typeface="Microsoft Sans Serif"/>
                <a:cs typeface="Microsoft Sans Serif"/>
              </a:rPr>
              <a:t> </a:t>
            </a:r>
            <a:r>
              <a:rPr sz="2600" spc="-5" dirty="0">
                <a:latin typeface="Microsoft Sans Serif"/>
                <a:cs typeface="Microsoft Sans Serif"/>
              </a:rPr>
              <a:t>‘H</a:t>
            </a:r>
            <a:r>
              <a:rPr sz="2600" dirty="0">
                <a:latin typeface="Microsoft Sans Serif"/>
                <a:cs typeface="Microsoft Sans Serif"/>
              </a:rPr>
              <a:t>e</a:t>
            </a:r>
            <a:r>
              <a:rPr sz="2600" spc="30" dirty="0">
                <a:latin typeface="Microsoft Sans Serif"/>
                <a:cs typeface="Microsoft Sans Serif"/>
              </a:rPr>
              <a:t>’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-85" dirty="0">
                <a:latin typeface="Microsoft Sans Serif"/>
                <a:cs typeface="Microsoft Sans Serif"/>
              </a:rPr>
              <a:t>,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25" dirty="0">
                <a:latin typeface="Microsoft Sans Serif"/>
                <a:cs typeface="Microsoft Sans Serif"/>
              </a:rPr>
              <a:t>‘</a:t>
            </a:r>
            <a:r>
              <a:rPr sz="2600" spc="55" dirty="0">
                <a:latin typeface="Microsoft Sans Serif"/>
                <a:cs typeface="Microsoft Sans Serif"/>
              </a:rPr>
              <a:t>g</a:t>
            </a:r>
            <a:r>
              <a:rPr sz="2600" spc="75" dirty="0">
                <a:latin typeface="Microsoft Sans Serif"/>
                <a:cs typeface="Microsoft Sans Serif"/>
              </a:rPr>
              <a:t>o</a:t>
            </a:r>
            <a:r>
              <a:rPr sz="2600" spc="10" dirty="0">
                <a:latin typeface="Microsoft Sans Serif"/>
                <a:cs typeface="Microsoft Sans Serif"/>
              </a:rPr>
              <a:t>e</a:t>
            </a:r>
            <a:r>
              <a:rPr sz="2600" spc="-55" dirty="0">
                <a:latin typeface="Microsoft Sans Serif"/>
                <a:cs typeface="Microsoft Sans Serif"/>
              </a:rPr>
              <a:t>s’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-85" dirty="0">
                <a:latin typeface="Microsoft Sans Serif"/>
                <a:cs typeface="Microsoft Sans Serif"/>
              </a:rPr>
              <a:t>,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‘t</a:t>
            </a:r>
            <a:r>
              <a:rPr sz="2600" spc="75" dirty="0">
                <a:latin typeface="Microsoft Sans Serif"/>
                <a:cs typeface="Microsoft Sans Serif"/>
              </a:rPr>
              <a:t>o</a:t>
            </a:r>
            <a:r>
              <a:rPr sz="2600" spc="30" dirty="0">
                <a:latin typeface="Microsoft Sans Serif"/>
                <a:cs typeface="Microsoft Sans Serif"/>
              </a:rPr>
              <a:t>’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-85" dirty="0">
                <a:latin typeface="Microsoft Sans Serif"/>
                <a:cs typeface="Microsoft Sans Serif"/>
              </a:rPr>
              <a:t>,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10" dirty="0">
                <a:latin typeface="Microsoft Sans Serif"/>
                <a:cs typeface="Microsoft Sans Serif"/>
              </a:rPr>
              <a:t>‘co</a:t>
            </a:r>
            <a:r>
              <a:rPr sz="2600" spc="114" dirty="0">
                <a:latin typeface="Microsoft Sans Serif"/>
                <a:cs typeface="Microsoft Sans Serif"/>
              </a:rPr>
              <a:t>l</a:t>
            </a:r>
            <a:r>
              <a:rPr sz="2600" spc="100" dirty="0">
                <a:latin typeface="Microsoft Sans Serif"/>
                <a:cs typeface="Microsoft Sans Serif"/>
              </a:rPr>
              <a:t>l</a:t>
            </a:r>
            <a:r>
              <a:rPr sz="2600" spc="10" dirty="0">
                <a:latin typeface="Microsoft Sans Serif"/>
                <a:cs typeface="Microsoft Sans Serif"/>
              </a:rPr>
              <a:t>e</a:t>
            </a:r>
            <a:r>
              <a:rPr sz="2600" spc="50" dirty="0">
                <a:latin typeface="Microsoft Sans Serif"/>
                <a:cs typeface="Microsoft Sans Serif"/>
              </a:rPr>
              <a:t>g</a:t>
            </a:r>
            <a:r>
              <a:rPr sz="2600" dirty="0">
                <a:latin typeface="Microsoft Sans Serif"/>
                <a:cs typeface="Microsoft Sans Serif"/>
              </a:rPr>
              <a:t>e</a:t>
            </a:r>
            <a:r>
              <a:rPr sz="2600" spc="-25" dirty="0">
                <a:latin typeface="Microsoft Sans Serif"/>
                <a:cs typeface="Microsoft Sans Serif"/>
              </a:rPr>
              <a:t>’,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-25" dirty="0">
                <a:latin typeface="Microsoft Sans Serif"/>
                <a:cs typeface="Microsoft Sans Serif"/>
              </a:rPr>
              <a:t>‘</a:t>
            </a:r>
            <a:r>
              <a:rPr sz="2600" spc="-45" dirty="0">
                <a:latin typeface="Microsoft Sans Serif"/>
                <a:cs typeface="Microsoft Sans Serif"/>
              </a:rPr>
              <a:t>.</a:t>
            </a:r>
            <a:r>
              <a:rPr sz="2600" spc="35" dirty="0">
                <a:latin typeface="Microsoft Sans Serif"/>
                <a:cs typeface="Microsoft Sans Serif"/>
              </a:rPr>
              <a:t>’</a:t>
            </a:r>
            <a:r>
              <a:rPr sz="2600" spc="130" dirty="0">
                <a:latin typeface="Microsoft Sans Serif"/>
                <a:cs typeface="Microsoft Sans Serif"/>
              </a:rPr>
              <a:t>]</a:t>
            </a:r>
            <a:r>
              <a:rPr sz="2600" spc="-100" dirty="0">
                <a:latin typeface="Microsoft Sans Serif"/>
                <a:cs typeface="Microsoft Sans Serif"/>
              </a:rPr>
              <a:t> </a:t>
            </a:r>
            <a:r>
              <a:rPr sz="2600" spc="-85" dirty="0">
                <a:latin typeface="Microsoft Sans Serif"/>
                <a:cs typeface="Microsoft Sans Serif"/>
              </a:rPr>
              <a:t>.</a:t>
            </a:r>
            <a:r>
              <a:rPr sz="2600" spc="10" dirty="0">
                <a:latin typeface="Microsoft Sans Serif"/>
                <a:cs typeface="Microsoft Sans Serif"/>
              </a:rPr>
              <a:t> </a:t>
            </a:r>
            <a:endParaRPr lang="en-US" sz="2600" spc="10" dirty="0">
              <a:latin typeface="Microsoft Sans Serif"/>
              <a:cs typeface="Microsoft Sans Serif"/>
            </a:endParaRPr>
          </a:p>
          <a:p>
            <a:pPr marL="469265" marR="5080" indent="-457200">
              <a:lnSpc>
                <a:spcPct val="100200"/>
              </a:lnSpc>
              <a:spcBef>
                <a:spcPts val="90"/>
              </a:spcBef>
              <a:buClr>
                <a:srgbClr val="6697CC"/>
              </a:buClr>
              <a:buFont typeface="Arial" panose="020B0604020202020204" pitchFamily="34" charset="0"/>
              <a:buChar char="•"/>
              <a:tabLst>
                <a:tab pos="355600" algn="l"/>
                <a:tab pos="356235" algn="l"/>
              </a:tabLst>
            </a:pPr>
            <a:r>
              <a:rPr sz="2600" spc="-15" dirty="0">
                <a:latin typeface="Microsoft Sans Serif"/>
                <a:cs typeface="Microsoft Sans Serif"/>
              </a:rPr>
              <a:t>A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25" dirty="0">
                <a:solidFill>
                  <a:srgbClr val="C00000"/>
                </a:solidFill>
                <a:latin typeface="Microsoft Sans Serif"/>
                <a:cs typeface="Microsoft Sans Serif"/>
              </a:rPr>
              <a:t>paragraph</a:t>
            </a:r>
            <a:r>
              <a:rPr sz="2600" spc="25" dirty="0">
                <a:latin typeface="Microsoft Sans Serif"/>
                <a:cs typeface="Microsoft Sans Serif"/>
              </a:rPr>
              <a:t>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-10" dirty="0">
                <a:latin typeface="Microsoft Sans Serif"/>
                <a:cs typeface="Microsoft Sans Serif"/>
              </a:rPr>
              <a:t>may</a:t>
            </a:r>
            <a:r>
              <a:rPr sz="2600" spc="-100" dirty="0">
                <a:latin typeface="Microsoft Sans Serif"/>
                <a:cs typeface="Microsoft Sans Serif"/>
              </a:rPr>
              <a:t> </a:t>
            </a:r>
            <a:r>
              <a:rPr sz="2600" spc="-10" dirty="0">
                <a:latin typeface="Microsoft Sans Serif"/>
                <a:cs typeface="Microsoft Sans Serif"/>
              </a:rPr>
              <a:t>also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40" dirty="0">
                <a:latin typeface="Microsoft Sans Serif"/>
                <a:cs typeface="Microsoft Sans Serif"/>
              </a:rPr>
              <a:t>be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55" dirty="0">
                <a:latin typeface="Microsoft Sans Serif"/>
                <a:cs typeface="Microsoft Sans Serif"/>
              </a:rPr>
              <a:t>divided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into</a:t>
            </a:r>
            <a:r>
              <a:rPr sz="2600" spc="-100" dirty="0">
                <a:latin typeface="Microsoft Sans Serif"/>
                <a:cs typeface="Microsoft Sans Serif"/>
              </a:rPr>
              <a:t> </a:t>
            </a:r>
            <a:r>
              <a:rPr sz="2600" spc="-5" dirty="0">
                <a:solidFill>
                  <a:srgbClr val="C00000"/>
                </a:solidFill>
                <a:latin typeface="Microsoft Sans Serif"/>
                <a:cs typeface="Microsoft Sans Serif"/>
              </a:rPr>
              <a:t>sentences</a:t>
            </a:r>
            <a:r>
              <a:rPr sz="2600" spc="-5" dirty="0">
                <a:latin typeface="Microsoft Sans Serif"/>
                <a:cs typeface="Microsoft Sans Serif"/>
              </a:rPr>
              <a:t>.</a:t>
            </a:r>
            <a:endParaRPr sz="2600" dirty="0">
              <a:latin typeface="Microsoft Sans Serif"/>
              <a:cs typeface="Microsoft Sans Serif"/>
            </a:endParaRPr>
          </a:p>
        </p:txBody>
      </p:sp>
      <p:pic>
        <p:nvPicPr>
          <p:cNvPr id="8" name="object 4">
            <a:extLst>
              <a:ext uri="{FF2B5EF4-FFF2-40B4-BE49-F238E27FC236}">
                <a16:creationId xmlns:a16="http://schemas.microsoft.com/office/drawing/2014/main" id="{07FE1A0F-32E7-FD57-91E8-0AE23047D85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20248" y="4179773"/>
            <a:ext cx="8640524" cy="249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60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8925" y="505944"/>
            <a:ext cx="14020800" cy="697627"/>
          </a:xfrm>
          <a:prstGeom prst="rect">
            <a:avLst/>
          </a:prstGeom>
        </p:spPr>
        <p:txBody>
          <a:bodyPr vert="horz" wrap="square" lIns="0" tIns="2032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29218">
              <a:lnSpc>
                <a:spcPct val="100000"/>
              </a:lnSpc>
              <a:spcBef>
                <a:spcPts val="160"/>
              </a:spcBef>
            </a:pPr>
            <a:r>
              <a:rPr spc="-27" dirty="0"/>
              <a:t>Word-</a:t>
            </a:r>
            <a:r>
              <a:rPr dirty="0"/>
              <a:t>based</a:t>
            </a:r>
            <a:r>
              <a:rPr spc="-47" dirty="0"/>
              <a:t> </a:t>
            </a:r>
            <a:r>
              <a:rPr spc="-13" dirty="0"/>
              <a:t>Tokenization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8218" y="1620464"/>
            <a:ext cx="14682214" cy="4975872"/>
          </a:xfrm>
          <a:prstGeom prst="rect">
            <a:avLst/>
          </a:prstGeom>
        </p:spPr>
        <p:txBody>
          <a:bodyPr vert="horz" wrap="square" lIns="0" tIns="74507" rIns="0" bIns="0" rtlCol="0">
            <a:spAutoFit/>
          </a:bodyPr>
          <a:lstStyle/>
          <a:p>
            <a:pPr marL="52388">
              <a:spcBef>
                <a:spcPts val="460"/>
              </a:spcBef>
              <a:tabLst>
                <a:tab pos="625671" algn="l"/>
              </a:tabLst>
            </a:pPr>
            <a:r>
              <a:rPr lang="en-US" sz="2533" dirty="0">
                <a:latin typeface="+mn-lt"/>
                <a:cs typeface="Times New Roman" panose="02020603050405020304" pitchFamily="18" charset="0"/>
              </a:rPr>
              <a:t>Each </a:t>
            </a:r>
            <a:r>
              <a:rPr lang="en-US" sz="253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word</a:t>
            </a:r>
            <a:r>
              <a:rPr lang="en-US" sz="2533" dirty="0">
                <a:latin typeface="+mn-lt"/>
                <a:cs typeface="Times New Roman" panose="02020603050405020304" pitchFamily="18" charset="0"/>
              </a:rPr>
              <a:t> in the text is considered a </a:t>
            </a:r>
            <a:r>
              <a:rPr lang="en-US" sz="253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token</a:t>
            </a:r>
          </a:p>
          <a:p>
            <a:pPr marL="52388">
              <a:spcBef>
                <a:spcPts val="460"/>
              </a:spcBef>
              <a:tabLst>
                <a:tab pos="625671" algn="l"/>
              </a:tabLst>
            </a:pPr>
            <a:r>
              <a:rPr sz="253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Splitting</a:t>
            </a:r>
            <a:r>
              <a:rPr sz="2533" spc="-13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2533" dirty="0">
                <a:latin typeface="+mn-lt"/>
                <a:cs typeface="Times New Roman" panose="02020603050405020304" pitchFamily="18" charset="0"/>
              </a:rPr>
              <a:t>the</a:t>
            </a:r>
            <a:r>
              <a:rPr sz="2533" spc="-13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2533" dirty="0">
                <a:latin typeface="+mn-lt"/>
                <a:cs typeface="Times New Roman" panose="02020603050405020304" pitchFamily="18" charset="0"/>
              </a:rPr>
              <a:t>text</a:t>
            </a:r>
            <a:r>
              <a:rPr sz="2533" spc="-13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2533" dirty="0">
                <a:latin typeface="+mn-lt"/>
                <a:cs typeface="Times New Roman" panose="02020603050405020304" pitchFamily="18" charset="0"/>
              </a:rPr>
              <a:t>by</a:t>
            </a:r>
            <a:r>
              <a:rPr sz="2533" spc="-7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2533" spc="-1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spaces</a:t>
            </a:r>
            <a:endParaRPr lang="en-US" sz="2533" spc="-13" dirty="0">
              <a:solidFill>
                <a:srgbClr val="C00000"/>
              </a:solidFill>
              <a:latin typeface="+mn-lt"/>
              <a:cs typeface="Times New Roman" panose="02020603050405020304" pitchFamily="18" charset="0"/>
            </a:endParaRPr>
          </a:p>
          <a:p>
            <a:pPr marL="52388">
              <a:spcBef>
                <a:spcPts val="460"/>
              </a:spcBef>
              <a:tabLst>
                <a:tab pos="625671" algn="l"/>
              </a:tabLst>
            </a:pPr>
            <a:endParaRPr sz="2533" dirty="0">
              <a:solidFill>
                <a:srgbClr val="C00000"/>
              </a:solidFill>
              <a:latin typeface="+mn-lt"/>
              <a:cs typeface="Times New Roman" panose="02020603050405020304" pitchFamily="18" charset="0"/>
            </a:endParaRPr>
          </a:p>
          <a:p>
            <a:pPr marL="16933" marR="3472093">
              <a:lnSpc>
                <a:spcPct val="114999"/>
              </a:lnSpc>
              <a:tabLst>
                <a:tab pos="625671" algn="l"/>
              </a:tabLst>
            </a:pPr>
            <a:r>
              <a:rPr sz="2533" b="1" spc="-13" dirty="0">
                <a:latin typeface="+mn-lt"/>
                <a:cs typeface="Times New Roman" panose="02020603050405020304" pitchFamily="18" charset="0"/>
              </a:rPr>
              <a:t>Advantages</a:t>
            </a:r>
            <a:r>
              <a:rPr lang="en-US" sz="2533" b="1" spc="-13" dirty="0">
                <a:latin typeface="+mn-lt"/>
                <a:cs typeface="Times New Roman" panose="02020603050405020304" pitchFamily="18" charset="0"/>
              </a:rPr>
              <a:t>:</a:t>
            </a:r>
            <a:endParaRPr sz="2533" b="1" dirty="0">
              <a:latin typeface="+mn-lt"/>
              <a:cs typeface="Times New Roman" panose="02020603050405020304" pitchFamily="18" charset="0"/>
            </a:endParaRPr>
          </a:p>
          <a:p>
            <a:pPr marL="16933" marR="7359043" indent="608738">
              <a:lnSpc>
                <a:spcPct val="114999"/>
              </a:lnSpc>
              <a:buFont typeface="Arial MT"/>
              <a:buChar char="●"/>
              <a:tabLst>
                <a:tab pos="625671" algn="l"/>
              </a:tabLst>
            </a:pPr>
            <a:r>
              <a:rPr sz="253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Easy</a:t>
            </a:r>
            <a:r>
              <a:rPr sz="2533" dirty="0">
                <a:latin typeface="+mn-lt"/>
                <a:cs typeface="Times New Roman" panose="02020603050405020304" pitchFamily="18" charset="0"/>
              </a:rPr>
              <a:t> to </a:t>
            </a:r>
            <a:r>
              <a:rPr sz="2533" spc="-13" dirty="0">
                <a:latin typeface="+mn-lt"/>
                <a:cs typeface="Times New Roman" panose="02020603050405020304" pitchFamily="18" charset="0"/>
              </a:rPr>
              <a:t>implement</a:t>
            </a:r>
            <a:endParaRPr lang="en-US" sz="2533" spc="-13" dirty="0">
              <a:latin typeface="+mn-lt"/>
              <a:cs typeface="Times New Roman" panose="02020603050405020304" pitchFamily="18" charset="0"/>
            </a:endParaRPr>
          </a:p>
          <a:p>
            <a:pPr marL="16933" marR="7359043" indent="608738">
              <a:lnSpc>
                <a:spcPct val="114999"/>
              </a:lnSpc>
              <a:buFont typeface="Arial MT"/>
              <a:buChar char="●"/>
              <a:tabLst>
                <a:tab pos="625671" algn="l"/>
              </a:tabLst>
            </a:pPr>
            <a:r>
              <a:rPr lang="en-US" sz="2533" spc="-13" dirty="0">
                <a:latin typeface="+mn-lt"/>
                <a:cs typeface="Times New Roman" panose="02020603050405020304" pitchFamily="18" charset="0"/>
              </a:rPr>
              <a:t>words are </a:t>
            </a:r>
            <a:r>
              <a:rPr lang="en-US" sz="2533" spc="-1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natural units </a:t>
            </a:r>
            <a:r>
              <a:rPr lang="en-US" sz="2533" spc="-13" dirty="0">
                <a:latin typeface="+mn-lt"/>
                <a:cs typeface="Times New Roman" panose="02020603050405020304" pitchFamily="18" charset="0"/>
              </a:rPr>
              <a:t>in most languages</a:t>
            </a:r>
          </a:p>
          <a:p>
            <a:pPr marL="16933" marR="7359043">
              <a:lnSpc>
                <a:spcPct val="114999"/>
              </a:lnSpc>
              <a:tabLst>
                <a:tab pos="625671" algn="l"/>
              </a:tabLst>
            </a:pPr>
            <a:endParaRPr lang="en-US" sz="2533" spc="-13" dirty="0">
              <a:latin typeface="+mn-lt"/>
              <a:cs typeface="Times New Roman" panose="02020603050405020304" pitchFamily="18" charset="0"/>
            </a:endParaRPr>
          </a:p>
          <a:p>
            <a:pPr marL="16933" marR="7359043">
              <a:lnSpc>
                <a:spcPct val="114999"/>
              </a:lnSpc>
              <a:tabLst>
                <a:tab pos="625671" algn="l"/>
              </a:tabLst>
            </a:pPr>
            <a:r>
              <a:rPr sz="2533" b="1" spc="-13" dirty="0">
                <a:latin typeface="+mn-lt"/>
                <a:cs typeface="Times New Roman" panose="02020603050405020304" pitchFamily="18" charset="0"/>
              </a:rPr>
              <a:t>Disadvantages</a:t>
            </a:r>
            <a:r>
              <a:rPr lang="en-US" sz="2533" b="1" spc="-13" dirty="0">
                <a:latin typeface="+mn-lt"/>
                <a:cs typeface="Times New Roman" panose="02020603050405020304" pitchFamily="18" charset="0"/>
              </a:rPr>
              <a:t>:</a:t>
            </a:r>
            <a:endParaRPr sz="2533" b="1" dirty="0">
              <a:latin typeface="+mn-lt"/>
              <a:cs typeface="Times New Roman" panose="02020603050405020304" pitchFamily="18" charset="0"/>
            </a:endParaRPr>
          </a:p>
          <a:p>
            <a:pPr marL="625671" indent="-498674">
              <a:spcBef>
                <a:spcPts val="453"/>
              </a:spcBef>
              <a:buFont typeface="Arial MT"/>
              <a:buChar char="●"/>
              <a:tabLst>
                <a:tab pos="625671" algn="l"/>
              </a:tabLst>
            </a:pPr>
            <a:r>
              <a:rPr lang="en-US" sz="2533" dirty="0">
                <a:latin typeface="+mn-lt"/>
                <a:cs typeface="Times New Roman" panose="02020603050405020304" pitchFamily="18" charset="0"/>
              </a:rPr>
              <a:t>Languages </a:t>
            </a:r>
            <a:r>
              <a:rPr lang="en-US" sz="253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without spaces </a:t>
            </a:r>
            <a:r>
              <a:rPr lang="en-US" sz="2533" dirty="0">
                <a:latin typeface="+mn-lt"/>
                <a:cs typeface="Times New Roman" panose="02020603050405020304" pitchFamily="18" charset="0"/>
              </a:rPr>
              <a:t>between words (e.g., Chinese)</a:t>
            </a:r>
          </a:p>
          <a:p>
            <a:pPr marL="625671" indent="-498674">
              <a:spcBef>
                <a:spcPts val="460"/>
              </a:spcBef>
              <a:buFont typeface="Arial MT"/>
              <a:buChar char="●"/>
              <a:tabLst>
                <a:tab pos="625671" algn="l"/>
              </a:tabLst>
            </a:pPr>
            <a:r>
              <a:rPr sz="253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Misspelled</a:t>
            </a:r>
            <a:r>
              <a:rPr sz="2533" spc="-20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2533" dirty="0">
                <a:latin typeface="+mn-lt"/>
                <a:cs typeface="Times New Roman" panose="02020603050405020304" pitchFamily="18" charset="0"/>
              </a:rPr>
              <a:t>words</a:t>
            </a:r>
            <a:r>
              <a:rPr sz="2533" spc="-27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2533" dirty="0">
                <a:latin typeface="+mn-lt"/>
                <a:cs typeface="Times New Roman" panose="02020603050405020304" pitchFamily="18" charset="0"/>
              </a:rPr>
              <a:t>will</a:t>
            </a:r>
            <a:r>
              <a:rPr sz="2533" spc="-20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2533" dirty="0">
                <a:latin typeface="+mn-lt"/>
                <a:cs typeface="Times New Roman" panose="02020603050405020304" pitchFamily="18" charset="0"/>
              </a:rPr>
              <a:t>be</a:t>
            </a:r>
            <a:r>
              <a:rPr sz="2533" spc="-27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2533" dirty="0">
                <a:latin typeface="+mn-lt"/>
                <a:cs typeface="Times New Roman" panose="02020603050405020304" pitchFamily="18" charset="0"/>
              </a:rPr>
              <a:t>considered</a:t>
            </a:r>
            <a:r>
              <a:rPr sz="2533" spc="-20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2533" dirty="0">
                <a:latin typeface="+mn-lt"/>
                <a:cs typeface="Times New Roman" panose="02020603050405020304" pitchFamily="18" charset="0"/>
              </a:rPr>
              <a:t>as</a:t>
            </a:r>
            <a:r>
              <a:rPr sz="2533" spc="-20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2533" dirty="0">
                <a:latin typeface="+mn-lt"/>
                <a:cs typeface="Times New Roman" panose="02020603050405020304" pitchFamily="18" charset="0"/>
              </a:rPr>
              <a:t>a</a:t>
            </a:r>
            <a:r>
              <a:rPr sz="2533" spc="-27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2533" spc="-13" dirty="0">
                <a:latin typeface="+mn-lt"/>
                <a:cs typeface="Times New Roman" panose="02020603050405020304" pitchFamily="18" charset="0"/>
              </a:rPr>
              <a:t>token</a:t>
            </a:r>
            <a:endParaRPr lang="en-US" sz="2533" spc="-13" dirty="0">
              <a:latin typeface="+mn-lt"/>
              <a:cs typeface="Times New Roman" panose="02020603050405020304" pitchFamily="18" charset="0"/>
            </a:endParaRPr>
          </a:p>
          <a:p>
            <a:pPr marL="625671" indent="-498674">
              <a:spcBef>
                <a:spcPts val="460"/>
              </a:spcBef>
              <a:buFont typeface="Arial MT"/>
              <a:buChar char="●"/>
              <a:tabLst>
                <a:tab pos="625671" algn="l"/>
              </a:tabLst>
            </a:pPr>
            <a:r>
              <a:rPr lang="en-US" sz="253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Huge</a:t>
            </a:r>
            <a:r>
              <a:rPr lang="en-US" sz="2533" spc="-20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53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vocabulary</a:t>
            </a:r>
            <a:r>
              <a:rPr lang="en-US" sz="2533" spc="-7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533" dirty="0">
                <a:latin typeface="+mn-lt"/>
                <a:cs typeface="Times New Roman" panose="02020603050405020304" pitchFamily="18" charset="0"/>
              </a:rPr>
              <a:t>size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D3ACF7D-DC2B-C234-B41A-223132023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504" y="1735096"/>
            <a:ext cx="3747951" cy="269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466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797C5-DB3C-5987-C2BE-9A01FFB9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of NLP - Sparsity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2A23A-BFF8-2EEB-5AEB-2CD3FCC43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0108"/>
            <a:ext cx="6203595" cy="4351338"/>
          </a:xfrm>
        </p:spPr>
        <p:txBody>
          <a:bodyPr/>
          <a:lstStyle/>
          <a:p>
            <a:r>
              <a:rPr lang="en-US" dirty="0"/>
              <a:t>Usually there are a lot of </a:t>
            </a:r>
            <a:r>
              <a:rPr lang="en-US" dirty="0">
                <a:solidFill>
                  <a:srgbClr val="C00000"/>
                </a:solidFill>
              </a:rPr>
              <a:t>infrequent</a:t>
            </a:r>
            <a:r>
              <a:rPr lang="en-US" dirty="0"/>
              <a:t> words in languages</a:t>
            </a:r>
          </a:p>
          <a:p>
            <a:r>
              <a:rPr lang="en-US" dirty="0"/>
              <a:t>Infrequent words make </a:t>
            </a:r>
            <a:r>
              <a:rPr lang="en-US" dirty="0">
                <a:solidFill>
                  <a:srgbClr val="C00000"/>
                </a:solidFill>
              </a:rPr>
              <a:t>vocabulary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large</a:t>
            </a:r>
            <a:r>
              <a:rPr lang="en-US" dirty="0"/>
              <a:t>, and most words do </a:t>
            </a:r>
            <a:r>
              <a:rPr lang="en-US" dirty="0">
                <a:solidFill>
                  <a:srgbClr val="C00000"/>
                </a:solidFill>
              </a:rPr>
              <a:t>not appear </a:t>
            </a:r>
            <a:r>
              <a:rPr lang="en-US" dirty="0"/>
              <a:t>in any given document and training will be difficult.</a:t>
            </a:r>
          </a:p>
          <a:p>
            <a:r>
              <a:rPr lang="en-US" dirty="0"/>
              <a:t>Operations like distance calculations or </a:t>
            </a:r>
            <a:r>
              <a:rPr lang="en-US" dirty="0">
                <a:solidFill>
                  <a:srgbClr val="C00000"/>
                </a:solidFill>
              </a:rPr>
              <a:t>matrix multiplications </a:t>
            </a:r>
            <a:r>
              <a:rPr lang="en-US" dirty="0"/>
              <a:t>become slower when the matrices are </a:t>
            </a:r>
            <a:r>
              <a:rPr lang="en-US" dirty="0">
                <a:solidFill>
                  <a:srgbClr val="C00000"/>
                </a:solidFill>
              </a:rPr>
              <a:t>large and sparse</a:t>
            </a:r>
          </a:p>
          <a:p>
            <a:endParaRPr lang="en-US" dirty="0"/>
          </a:p>
          <a:p>
            <a:r>
              <a:rPr lang="en-US" b="1" dirty="0"/>
              <a:t>One solution: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Break down </a:t>
            </a:r>
            <a:r>
              <a:rPr lang="en-US" dirty="0"/>
              <a:t>words into more</a:t>
            </a:r>
            <a:r>
              <a:rPr lang="en-US" dirty="0">
                <a:solidFill>
                  <a:srgbClr val="C00000"/>
                </a:solidFill>
              </a:rPr>
              <a:t> frequent </a:t>
            </a:r>
            <a:r>
              <a:rPr lang="en-US" dirty="0" err="1">
                <a:solidFill>
                  <a:srgbClr val="C00000"/>
                </a:solidFill>
              </a:rPr>
              <a:t>subword</a:t>
            </a:r>
            <a:r>
              <a:rPr lang="en-US" dirty="0"/>
              <a:t> units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1CFB11-22A7-BC54-02A0-D89033031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7203" y="2054047"/>
            <a:ext cx="5150205" cy="26394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35EEA1-AEC3-D9F7-8AF1-F6A4ABE03C48}"/>
              </a:ext>
            </a:extLst>
          </p:cNvPr>
          <p:cNvSpPr txBox="1"/>
          <p:nvPr/>
        </p:nvSpPr>
        <p:spPr>
          <a:xfrm>
            <a:off x="7578924" y="5056816"/>
            <a:ext cx="43071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Infrequent Example</a:t>
            </a:r>
            <a:r>
              <a:rPr lang="en-US" dirty="0"/>
              <a:t>: Antidisestablishmentarianism </a:t>
            </a:r>
          </a:p>
        </p:txBody>
      </p:sp>
    </p:spTree>
    <p:extLst>
      <p:ext uri="{BB962C8B-B14F-4D97-AF65-F5344CB8AC3E}">
        <p14:creationId xmlns:p14="http://schemas.microsoft.com/office/powerpoint/2010/main" val="3464888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1187B-A72D-F399-D45E-7F387C7EA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6" y="304799"/>
            <a:ext cx="10515600" cy="1325563"/>
          </a:xfrm>
        </p:spPr>
        <p:txBody>
          <a:bodyPr/>
          <a:lstStyle/>
          <a:p>
            <a:r>
              <a:rPr lang="en-US" sz="4000" dirty="0"/>
              <a:t>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35DCC-C2EC-EFCF-89B8-5816320BD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0200"/>
            <a:ext cx="10515600" cy="29527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A time series is a </a:t>
            </a:r>
            <a:r>
              <a:rPr lang="en-US" dirty="0">
                <a:solidFill>
                  <a:srgbClr val="C00000"/>
                </a:solidFill>
              </a:rPr>
              <a:t>sequence</a:t>
            </a:r>
            <a:r>
              <a:rPr lang="en-US" dirty="0"/>
              <a:t> of data points indexed in </a:t>
            </a:r>
            <a:r>
              <a:rPr lang="en-US" dirty="0">
                <a:solidFill>
                  <a:srgbClr val="C00000"/>
                </a:solidFill>
              </a:rPr>
              <a:t>time order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/>
              <a:t>Most commonly, a time series is a sequence taken at successive </a:t>
            </a:r>
            <a:r>
              <a:rPr lang="en-US" dirty="0">
                <a:solidFill>
                  <a:srgbClr val="C00000"/>
                </a:solidFill>
              </a:rPr>
              <a:t>equally spaced points in time</a:t>
            </a:r>
            <a:r>
              <a:rPr lang="en-US" dirty="0"/>
              <a:t>. Thus, it is a sequence of discrete-time data.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Time series types: </a:t>
            </a:r>
          </a:p>
          <a:p>
            <a:r>
              <a:rPr lang="en-US" b="1" dirty="0"/>
              <a:t>Stationarity</a:t>
            </a:r>
          </a:p>
          <a:p>
            <a:r>
              <a:rPr lang="en-US" b="1" dirty="0"/>
              <a:t>Non-stationary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99D0CB-2007-2090-CB72-5EF15A1E1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221" y="3336700"/>
            <a:ext cx="4347750" cy="2952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6C4713-C966-E34A-AE46-21124ECAD886}"/>
              </a:ext>
            </a:extLst>
          </p:cNvPr>
          <p:cNvSpPr txBox="1"/>
          <p:nvPr/>
        </p:nvSpPr>
        <p:spPr>
          <a:xfrm>
            <a:off x="7741103" y="628945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Monthly sales for a shop  </a:t>
            </a:r>
          </a:p>
        </p:txBody>
      </p:sp>
    </p:spTree>
    <p:extLst>
      <p:ext uri="{BB962C8B-B14F-4D97-AF65-F5344CB8AC3E}">
        <p14:creationId xmlns:p14="http://schemas.microsoft.com/office/powerpoint/2010/main" val="1967811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2289" y="168136"/>
            <a:ext cx="14020800" cy="697627"/>
          </a:xfrm>
          <a:prstGeom prst="rect">
            <a:avLst/>
          </a:prstGeom>
        </p:spPr>
        <p:txBody>
          <a:bodyPr vert="horz" wrap="square" lIns="0" tIns="2032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799122">
              <a:lnSpc>
                <a:spcPct val="100000"/>
              </a:lnSpc>
              <a:spcBef>
                <a:spcPts val="160"/>
              </a:spcBef>
            </a:pPr>
            <a:r>
              <a:rPr spc="-13" dirty="0"/>
              <a:t>Character-</a:t>
            </a:r>
            <a:r>
              <a:rPr dirty="0"/>
              <a:t>based</a:t>
            </a:r>
            <a:r>
              <a:rPr spc="-20" dirty="0"/>
              <a:t> </a:t>
            </a:r>
            <a:r>
              <a:rPr spc="-13" dirty="0"/>
              <a:t>Tokenization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4598" y="961354"/>
            <a:ext cx="11903830" cy="586485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967"/>
              </a:lnSpc>
              <a:spcBef>
                <a:spcPts val="133"/>
              </a:spcBef>
            </a:pPr>
            <a:r>
              <a:rPr lang="en-US" sz="2533" spc="-13" dirty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sz="2533" dirty="0">
                <a:latin typeface="+mn-lt"/>
                <a:cs typeface="Times New Roman" panose="02020603050405020304" pitchFamily="18" charset="0"/>
              </a:rPr>
              <a:t>Splitting</a:t>
            </a:r>
            <a:r>
              <a:rPr sz="2533" spc="-20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2533" dirty="0">
                <a:latin typeface="+mn-lt"/>
                <a:cs typeface="Times New Roman" panose="02020603050405020304" pitchFamily="18" charset="0"/>
              </a:rPr>
              <a:t>the</a:t>
            </a:r>
            <a:r>
              <a:rPr sz="2533" spc="-27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2533" dirty="0">
                <a:latin typeface="+mn-lt"/>
                <a:cs typeface="Times New Roman" panose="02020603050405020304" pitchFamily="18" charset="0"/>
              </a:rPr>
              <a:t>text</a:t>
            </a:r>
            <a:r>
              <a:rPr sz="2533" spc="-27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2533" dirty="0">
                <a:latin typeface="+mn-lt"/>
                <a:cs typeface="Times New Roman" panose="02020603050405020304" pitchFamily="18" charset="0"/>
              </a:rPr>
              <a:t>into</a:t>
            </a:r>
            <a:r>
              <a:rPr sz="2533" spc="-20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2533" dirty="0">
                <a:latin typeface="+mn-lt"/>
                <a:cs typeface="Times New Roman" panose="02020603050405020304" pitchFamily="18" charset="0"/>
              </a:rPr>
              <a:t>individual</a:t>
            </a:r>
            <a:r>
              <a:rPr sz="2533" spc="-20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2533" spc="-1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characters</a:t>
            </a:r>
            <a:r>
              <a:rPr sz="2533" spc="-13" dirty="0">
                <a:latin typeface="+mn-lt"/>
                <a:cs typeface="Times New Roman" panose="02020603050405020304" pitchFamily="18" charset="0"/>
              </a:rPr>
              <a:t> </a:t>
            </a:r>
            <a:endParaRPr lang="en-US" sz="2533" spc="-13" dirty="0">
              <a:latin typeface="+mn-lt"/>
              <a:cs typeface="Times New Roman" panose="02020603050405020304" pitchFamily="18" charset="0"/>
            </a:endParaRPr>
          </a:p>
          <a:p>
            <a:pPr marL="16933" marR="258227">
              <a:lnSpc>
                <a:spcPts val="2893"/>
              </a:lnSpc>
              <a:spcBef>
                <a:spcPts val="140"/>
              </a:spcBef>
              <a:tabLst>
                <a:tab pos="625671" algn="l"/>
              </a:tabLst>
            </a:pPr>
            <a:r>
              <a:rPr lang="en-US" sz="2533" spc="-13" dirty="0">
                <a:latin typeface="+mn-lt"/>
                <a:cs typeface="Times New Roman" panose="02020603050405020304" pitchFamily="18" charset="0"/>
              </a:rPr>
              <a:t>Finest level of </a:t>
            </a:r>
            <a:r>
              <a:rPr lang="en-US" sz="2533" spc="-1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granularity</a:t>
            </a:r>
          </a:p>
          <a:p>
            <a:pPr marL="16933" marR="258227">
              <a:lnSpc>
                <a:spcPts val="2893"/>
              </a:lnSpc>
              <a:spcBef>
                <a:spcPts val="140"/>
              </a:spcBef>
              <a:tabLst>
                <a:tab pos="625671" algn="l"/>
              </a:tabLst>
            </a:pPr>
            <a:endParaRPr lang="en-US" sz="2533" spc="-13" dirty="0">
              <a:solidFill>
                <a:srgbClr val="C00000"/>
              </a:solidFill>
              <a:latin typeface="+mn-lt"/>
              <a:cs typeface="Times New Roman" panose="02020603050405020304" pitchFamily="18" charset="0"/>
            </a:endParaRPr>
          </a:p>
          <a:p>
            <a:pPr marL="16933" marR="258227">
              <a:lnSpc>
                <a:spcPts val="2893"/>
              </a:lnSpc>
              <a:spcBef>
                <a:spcPts val="140"/>
              </a:spcBef>
              <a:tabLst>
                <a:tab pos="625671" algn="l"/>
              </a:tabLst>
            </a:pPr>
            <a:r>
              <a:rPr sz="2533" b="1" spc="-13" dirty="0">
                <a:latin typeface="+mn-lt"/>
                <a:cs typeface="Times New Roman" panose="02020603050405020304" pitchFamily="18" charset="0"/>
              </a:rPr>
              <a:t>Advantages</a:t>
            </a:r>
            <a:r>
              <a:rPr lang="en-US" sz="2533" b="1" spc="-13" dirty="0">
                <a:latin typeface="+mn-lt"/>
                <a:cs typeface="Times New Roman" panose="02020603050405020304" pitchFamily="18" charset="0"/>
              </a:rPr>
              <a:t>:</a:t>
            </a:r>
            <a:endParaRPr sz="2533" b="1" dirty="0">
              <a:latin typeface="+mn-lt"/>
              <a:cs typeface="Times New Roman" panose="02020603050405020304" pitchFamily="18" charset="0"/>
            </a:endParaRPr>
          </a:p>
          <a:p>
            <a:pPr marL="625671" indent="-498674">
              <a:lnSpc>
                <a:spcPts val="2733"/>
              </a:lnSpc>
              <a:buFont typeface="Arial MT"/>
              <a:buChar char="●"/>
              <a:tabLst>
                <a:tab pos="625671" algn="l"/>
              </a:tabLst>
            </a:pPr>
            <a:r>
              <a:rPr lang="en-US" sz="2533" dirty="0">
                <a:latin typeface="+mn-lt"/>
                <a:cs typeface="Times New Roman" panose="02020603050405020304" pitchFamily="18" charset="0"/>
              </a:rPr>
              <a:t>Usually</a:t>
            </a:r>
            <a:r>
              <a:rPr lang="en-US" sz="253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 small size</a:t>
            </a:r>
            <a:r>
              <a:rPr lang="en-US" sz="2533" dirty="0">
                <a:latin typeface="+mn-lt"/>
                <a:cs typeface="Times New Roman" panose="02020603050405020304" pitchFamily="18" charset="0"/>
              </a:rPr>
              <a:t> of vocabulary (characters, special characters , etc.)</a:t>
            </a:r>
          </a:p>
          <a:p>
            <a:pPr marL="625671" indent="-498674">
              <a:lnSpc>
                <a:spcPts val="2733"/>
              </a:lnSpc>
              <a:buFont typeface="Arial MT"/>
              <a:buChar char="●"/>
              <a:tabLst>
                <a:tab pos="625671" algn="l"/>
              </a:tabLst>
            </a:pPr>
            <a:r>
              <a:rPr lang="en-US" sz="2533" dirty="0">
                <a:latin typeface="+mn-lt"/>
                <a:cs typeface="Times New Roman" panose="02020603050405020304" pitchFamily="18" charset="0"/>
              </a:rPr>
              <a:t>Since every character is a token, t</a:t>
            </a:r>
            <a:r>
              <a:rPr sz="2533" dirty="0">
                <a:latin typeface="+mn-lt"/>
                <a:cs typeface="Times New Roman" panose="02020603050405020304" pitchFamily="18" charset="0"/>
              </a:rPr>
              <a:t>here</a:t>
            </a:r>
            <a:r>
              <a:rPr sz="2533" spc="-20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2533" dirty="0">
                <a:latin typeface="+mn-lt"/>
                <a:cs typeface="Times New Roman" panose="02020603050405020304" pitchFamily="18" charset="0"/>
              </a:rPr>
              <a:t>will</a:t>
            </a:r>
            <a:r>
              <a:rPr sz="2533" spc="-20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2533" dirty="0">
                <a:latin typeface="+mn-lt"/>
                <a:cs typeface="Times New Roman" panose="02020603050405020304" pitchFamily="18" charset="0"/>
              </a:rPr>
              <a:t>be</a:t>
            </a:r>
            <a:r>
              <a:rPr sz="2533" spc="-20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253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no</a:t>
            </a:r>
            <a:r>
              <a:rPr sz="2533" spc="-13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53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O</a:t>
            </a:r>
            <a:r>
              <a:rPr sz="253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ut</a:t>
            </a:r>
            <a:r>
              <a:rPr sz="2533" spc="-7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sz="253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Of</a:t>
            </a:r>
            <a:r>
              <a:rPr sz="2533" spc="-11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sz="2533" spc="-1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Vocabulary</a:t>
            </a:r>
            <a:r>
              <a:rPr lang="en-US" sz="2533" spc="-13" dirty="0">
                <a:latin typeface="+mn-lt"/>
                <a:cs typeface="Times New Roman" panose="02020603050405020304" pitchFamily="18" charset="0"/>
              </a:rPr>
              <a:t> (</a:t>
            </a:r>
            <a:r>
              <a:rPr lang="en-US" sz="2533" spc="-13" dirty="0" err="1">
                <a:latin typeface="+mn-lt"/>
                <a:cs typeface="Times New Roman" panose="02020603050405020304" pitchFamily="18" charset="0"/>
              </a:rPr>
              <a:t>OoV</a:t>
            </a:r>
            <a:r>
              <a:rPr lang="en-US" sz="2533" spc="-13" dirty="0">
                <a:latin typeface="+mn-lt"/>
                <a:cs typeface="Times New Roman" panose="02020603050405020304" pitchFamily="18" charset="0"/>
              </a:rPr>
              <a:t>)</a:t>
            </a:r>
            <a:endParaRPr sz="2533" dirty="0">
              <a:latin typeface="+mn-lt"/>
              <a:cs typeface="Times New Roman" panose="02020603050405020304" pitchFamily="18" charset="0"/>
            </a:endParaRPr>
          </a:p>
          <a:p>
            <a:pPr marL="115888" marR="3338323" indent="508000">
              <a:lnSpc>
                <a:spcPts val="2893"/>
              </a:lnSpc>
              <a:spcBef>
                <a:spcPts val="140"/>
              </a:spcBef>
              <a:buFont typeface="Arial MT"/>
              <a:buChar char="●"/>
              <a:tabLst>
                <a:tab pos="625671" algn="l"/>
              </a:tabLst>
            </a:pPr>
            <a:r>
              <a:rPr sz="253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Easy</a:t>
            </a:r>
            <a:r>
              <a:rPr sz="2533" dirty="0">
                <a:latin typeface="+mn-lt"/>
                <a:cs typeface="Times New Roman" panose="02020603050405020304" pitchFamily="18" charset="0"/>
              </a:rPr>
              <a:t> to </a:t>
            </a:r>
            <a:r>
              <a:rPr sz="2533" spc="-13" dirty="0">
                <a:latin typeface="+mn-lt"/>
                <a:cs typeface="Times New Roman" panose="02020603050405020304" pitchFamily="18" charset="0"/>
              </a:rPr>
              <a:t>implement </a:t>
            </a:r>
            <a:endParaRPr lang="en-US" sz="2533" spc="-13" dirty="0">
              <a:latin typeface="+mn-lt"/>
              <a:cs typeface="Times New Roman" panose="02020603050405020304" pitchFamily="18" charset="0"/>
            </a:endParaRPr>
          </a:p>
          <a:p>
            <a:pPr marL="115888" marR="3338323" indent="508000">
              <a:lnSpc>
                <a:spcPts val="2893"/>
              </a:lnSpc>
              <a:spcBef>
                <a:spcPts val="140"/>
              </a:spcBef>
              <a:buFont typeface="Arial MT"/>
              <a:buChar char="●"/>
              <a:tabLst>
                <a:tab pos="625671" algn="l"/>
              </a:tabLst>
            </a:pPr>
            <a:r>
              <a:rPr lang="en-US" sz="2533" spc="-13" dirty="0">
                <a:latin typeface="+mn-lt"/>
                <a:cs typeface="Times New Roman" panose="02020603050405020304" pitchFamily="18" charset="0"/>
              </a:rPr>
              <a:t>Can handle languages </a:t>
            </a:r>
            <a:r>
              <a:rPr lang="en-US" sz="2533" spc="-1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without spaces</a:t>
            </a:r>
          </a:p>
          <a:p>
            <a:pPr marL="115888" marR="3338323">
              <a:lnSpc>
                <a:spcPts val="2893"/>
              </a:lnSpc>
              <a:spcBef>
                <a:spcPts val="140"/>
              </a:spcBef>
              <a:tabLst>
                <a:tab pos="625671" algn="l"/>
              </a:tabLst>
            </a:pPr>
            <a:endParaRPr lang="en-US" sz="2533" spc="-13" dirty="0">
              <a:solidFill>
                <a:srgbClr val="C00000"/>
              </a:solidFill>
              <a:latin typeface="+mn-lt"/>
              <a:cs typeface="Times New Roman" panose="02020603050405020304" pitchFamily="18" charset="0"/>
            </a:endParaRPr>
          </a:p>
          <a:p>
            <a:pPr marL="16933" marR="3338323">
              <a:lnSpc>
                <a:spcPts val="2893"/>
              </a:lnSpc>
              <a:spcBef>
                <a:spcPts val="140"/>
              </a:spcBef>
              <a:tabLst>
                <a:tab pos="625671" algn="l"/>
              </a:tabLst>
            </a:pPr>
            <a:r>
              <a:rPr sz="2533" b="1" spc="-13" dirty="0">
                <a:latin typeface="+mn-lt"/>
                <a:cs typeface="Times New Roman" panose="02020603050405020304" pitchFamily="18" charset="0"/>
              </a:rPr>
              <a:t>Disadvantages</a:t>
            </a:r>
            <a:endParaRPr sz="2533" b="1" dirty="0">
              <a:latin typeface="+mn-lt"/>
              <a:cs typeface="Times New Roman" panose="02020603050405020304" pitchFamily="18" charset="0"/>
            </a:endParaRPr>
          </a:p>
          <a:p>
            <a:pPr marL="625671" indent="-498674">
              <a:lnSpc>
                <a:spcPts val="2733"/>
              </a:lnSpc>
              <a:buFont typeface="Arial MT"/>
              <a:buChar char="●"/>
              <a:tabLst>
                <a:tab pos="625671" algn="l"/>
              </a:tabLst>
            </a:pPr>
            <a:r>
              <a:rPr lang="en-US" sz="253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Larger</a:t>
            </a:r>
            <a:r>
              <a:rPr lang="en-US" sz="2533" spc="-27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53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sequence</a:t>
            </a:r>
            <a:r>
              <a:rPr lang="en-US" sz="2533" spc="-27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533" dirty="0">
                <a:latin typeface="+mn-lt"/>
                <a:cs typeface="Times New Roman" panose="02020603050405020304" pitchFamily="18" charset="0"/>
              </a:rPr>
              <a:t>to</a:t>
            </a:r>
            <a:r>
              <a:rPr lang="en-US" sz="2533" spc="-27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533" dirty="0">
                <a:latin typeface="+mn-lt"/>
                <a:cs typeface="Times New Roman" panose="02020603050405020304" pitchFamily="18" charset="0"/>
              </a:rPr>
              <a:t>be</a:t>
            </a:r>
            <a:r>
              <a:rPr lang="en-US" sz="2533" spc="-27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533" dirty="0">
                <a:latin typeface="+mn-lt"/>
                <a:cs typeface="Times New Roman" panose="02020603050405020304" pitchFamily="18" charset="0"/>
              </a:rPr>
              <a:t>processed</a:t>
            </a:r>
            <a:r>
              <a:rPr lang="en-US" sz="2533" spc="-2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533" dirty="0">
                <a:latin typeface="+mn-lt"/>
                <a:cs typeface="Times New Roman" panose="02020603050405020304" pitchFamily="18" charset="0"/>
              </a:rPr>
              <a:t>by</a:t>
            </a:r>
            <a:r>
              <a:rPr lang="en-US" sz="2533" spc="-27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533" spc="-13" dirty="0">
                <a:latin typeface="+mn-lt"/>
                <a:cs typeface="Times New Roman" panose="02020603050405020304" pitchFamily="18" charset="0"/>
              </a:rPr>
              <a:t>models</a:t>
            </a:r>
            <a:r>
              <a:rPr lang="en-US" sz="2533" dirty="0">
                <a:latin typeface="+mn-lt"/>
                <a:cs typeface="Times New Roman" panose="02020603050405020304" pitchFamily="18" charset="0"/>
              </a:rPr>
              <a:t> require more </a:t>
            </a:r>
            <a:r>
              <a:rPr lang="en-US" sz="253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computational resources</a:t>
            </a:r>
            <a:r>
              <a:rPr lang="en-US" sz="2533" dirty="0">
                <a:latin typeface="+mn-lt"/>
                <a:cs typeface="Times New Roman" panose="02020603050405020304" pitchFamily="18" charset="0"/>
              </a:rPr>
              <a:t>.</a:t>
            </a:r>
          </a:p>
          <a:p>
            <a:pPr marL="625671" indent="-498674">
              <a:lnSpc>
                <a:spcPts val="2733"/>
              </a:lnSpc>
              <a:buFont typeface="Arial MT"/>
              <a:buChar char="●"/>
              <a:tabLst>
                <a:tab pos="625671" algn="l"/>
              </a:tabLst>
            </a:pPr>
            <a:r>
              <a:rPr lang="en-US" sz="2533" dirty="0">
                <a:latin typeface="+mn-lt"/>
                <a:cs typeface="Times New Roman" panose="02020603050405020304" pitchFamily="18" charset="0"/>
              </a:rPr>
              <a:t>Doesn't inherently capture </a:t>
            </a:r>
            <a:r>
              <a:rPr lang="en-US" sz="253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word-level semantics </a:t>
            </a:r>
          </a:p>
          <a:p>
            <a:pPr marL="625671" indent="-498674">
              <a:lnSpc>
                <a:spcPts val="2733"/>
              </a:lnSpc>
              <a:buFont typeface="Arial MT"/>
              <a:buChar char="●"/>
              <a:tabLst>
                <a:tab pos="625671" algn="l"/>
              </a:tabLst>
            </a:pPr>
            <a:r>
              <a:rPr lang="en-US" sz="2533" dirty="0">
                <a:latin typeface="+mn-lt"/>
                <a:cs typeface="Times New Roman" panose="02020603050405020304" pitchFamily="18" charset="0"/>
              </a:rPr>
              <a:t>The model may </a:t>
            </a:r>
            <a:r>
              <a:rPr lang="en-US" sz="253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struggle to understand </a:t>
            </a:r>
            <a:r>
              <a:rPr lang="en-US" sz="2533" dirty="0">
                <a:latin typeface="+mn-lt"/>
                <a:cs typeface="Times New Roman" panose="02020603050405020304" pitchFamily="18" charset="0"/>
              </a:rPr>
              <a:t>the overall context</a:t>
            </a:r>
          </a:p>
          <a:p>
            <a:pPr marL="126997">
              <a:lnSpc>
                <a:spcPts val="2733"/>
              </a:lnSpc>
              <a:tabLst>
                <a:tab pos="625671" algn="l"/>
              </a:tabLst>
            </a:pPr>
            <a:endParaRPr lang="en-US" sz="2533" dirty="0">
              <a:latin typeface="+mn-lt"/>
              <a:cs typeface="Times New Roman" panose="02020603050405020304" pitchFamily="18" charset="0"/>
            </a:endParaRPr>
          </a:p>
          <a:p>
            <a:pPr marL="126997">
              <a:lnSpc>
                <a:spcPts val="2733"/>
              </a:lnSpc>
              <a:tabLst>
                <a:tab pos="625671" algn="l"/>
              </a:tabLst>
            </a:pPr>
            <a:r>
              <a:rPr lang="en-US" sz="2533" b="1" dirty="0">
                <a:latin typeface="+mn-lt"/>
                <a:cs typeface="Times New Roman" panose="02020603050405020304" pitchFamily="18" charset="0"/>
              </a:rPr>
              <a:t>One solution: </a:t>
            </a:r>
          </a:p>
          <a:p>
            <a:pPr marL="126997">
              <a:lnSpc>
                <a:spcPts val="2733"/>
              </a:lnSpc>
              <a:tabLst>
                <a:tab pos="625671" algn="l"/>
              </a:tabLst>
            </a:pPr>
            <a:r>
              <a:rPr lang="en-US" sz="2533" dirty="0">
                <a:latin typeface="+mn-lt"/>
                <a:cs typeface="Times New Roman" panose="02020603050405020304" pitchFamily="18" charset="0"/>
              </a:rPr>
              <a:t>Frequent </a:t>
            </a:r>
            <a:r>
              <a:rPr lang="en-US" sz="253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meaningful</a:t>
            </a:r>
            <a:r>
              <a:rPr lang="en-US" sz="2533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533" dirty="0" err="1">
                <a:latin typeface="+mn-lt"/>
                <a:cs typeface="Times New Roman" panose="02020603050405020304" pitchFamily="18" charset="0"/>
              </a:rPr>
              <a:t>subword</a:t>
            </a:r>
            <a:r>
              <a:rPr lang="en-US" sz="2533" dirty="0">
                <a:latin typeface="+mn-lt"/>
                <a:cs typeface="Times New Roman" panose="02020603050405020304" pitchFamily="18" charset="0"/>
              </a:rPr>
              <a:t> units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C0E572-F13A-6D72-1FF7-58F7A70CEE6C}"/>
              </a:ext>
            </a:extLst>
          </p:cNvPr>
          <p:cNvSpPr txBox="1"/>
          <p:nvPr/>
        </p:nvSpPr>
        <p:spPr>
          <a:xfrm>
            <a:off x="8828690" y="1850164"/>
            <a:ext cx="28062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</a:rPr>
              <a:t>["h", "e", "l", "l", "o"]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4FC33E-6475-D673-6FA6-D9854D60DA1F}"/>
              </a:ext>
            </a:extLst>
          </p:cNvPr>
          <p:cNvSpPr txBox="1"/>
          <p:nvPr/>
        </p:nvSpPr>
        <p:spPr>
          <a:xfrm>
            <a:off x="7388773" y="1850164"/>
            <a:ext cx="16291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"hello“ </a:t>
            </a:r>
            <a:r>
              <a:rPr lang="en-US" sz="2400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803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8994" y="485784"/>
            <a:ext cx="7281757" cy="624786"/>
          </a:xfrm>
          <a:prstGeom prst="rect">
            <a:avLst/>
          </a:prstGeom>
        </p:spPr>
        <p:txBody>
          <a:bodyPr vert="horz" wrap="square" lIns="0" tIns="1524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spc="-30" dirty="0"/>
              <a:t>Morphological Processing</a:t>
            </a:r>
            <a:endParaRPr spc="10" dirty="0"/>
          </a:p>
        </p:txBody>
      </p:sp>
      <p:sp>
        <p:nvSpPr>
          <p:cNvPr id="3" name="object 3"/>
          <p:cNvSpPr txBox="1"/>
          <p:nvPr/>
        </p:nvSpPr>
        <p:spPr>
          <a:xfrm>
            <a:off x="1008994" y="1560386"/>
            <a:ext cx="10710040" cy="423834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54965" indent="-342900">
              <a:spcBef>
                <a:spcPts val="350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47980" algn="l"/>
                <a:tab pos="349250" algn="l"/>
              </a:tabLst>
            </a:pPr>
            <a:r>
              <a:rPr lang="en-US" sz="2000" dirty="0">
                <a:latin typeface="Arial MT"/>
                <a:cs typeface="Arial MT"/>
              </a:rPr>
              <a:t>Focusing on identifying morphemes, the </a:t>
            </a:r>
            <a:r>
              <a:rPr lang="en-US" sz="2000" dirty="0">
                <a:solidFill>
                  <a:srgbClr val="C00000"/>
                </a:solidFill>
                <a:latin typeface="Arial MT"/>
                <a:cs typeface="Arial MT"/>
              </a:rPr>
              <a:t>smallest</a:t>
            </a:r>
            <a:r>
              <a:rPr lang="en-US" sz="2000" dirty="0">
                <a:latin typeface="Arial MT"/>
                <a:cs typeface="Arial MT"/>
              </a:rPr>
              <a:t> units of a word that carry </a:t>
            </a:r>
            <a:r>
              <a:rPr lang="en-US" sz="2000" dirty="0">
                <a:solidFill>
                  <a:srgbClr val="C00000"/>
                </a:solidFill>
                <a:latin typeface="Arial MT"/>
                <a:cs typeface="Arial MT"/>
              </a:rPr>
              <a:t>meaning</a:t>
            </a:r>
            <a:r>
              <a:rPr lang="en-US" sz="2000" dirty="0">
                <a:latin typeface="Arial MT"/>
                <a:cs typeface="Arial MT"/>
              </a:rPr>
              <a:t> and cannot be further divided. </a:t>
            </a:r>
          </a:p>
          <a:p>
            <a:pPr marL="354965" indent="-342900">
              <a:spcBef>
                <a:spcPts val="350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47980" algn="l"/>
                <a:tab pos="349250" algn="l"/>
              </a:tabLst>
            </a:pPr>
            <a:r>
              <a:rPr lang="en-US" sz="2000" dirty="0">
                <a:latin typeface="Arial MT"/>
                <a:cs typeface="Arial MT"/>
              </a:rPr>
              <a:t>Morphological analysis can help address sparsity by collapsing </a:t>
            </a:r>
            <a:r>
              <a:rPr lang="en-US" sz="2000" dirty="0">
                <a:solidFill>
                  <a:srgbClr val="C00000"/>
                </a:solidFill>
                <a:latin typeface="Arial MT"/>
                <a:cs typeface="Arial MT"/>
              </a:rPr>
              <a:t>related words </a:t>
            </a:r>
            <a:r>
              <a:rPr lang="en-US" sz="2000" dirty="0">
                <a:latin typeface="Arial MT"/>
                <a:cs typeface="Arial MT"/>
              </a:rPr>
              <a:t>into a </a:t>
            </a:r>
            <a:r>
              <a:rPr lang="en-US" sz="2000" dirty="0">
                <a:solidFill>
                  <a:srgbClr val="C00000"/>
                </a:solidFill>
                <a:latin typeface="Arial MT"/>
                <a:cs typeface="Arial MT"/>
              </a:rPr>
              <a:t>single</a:t>
            </a:r>
            <a:r>
              <a:rPr lang="en-US" sz="2000" dirty="0">
                <a:latin typeface="Arial MT"/>
                <a:cs typeface="Arial MT"/>
              </a:rPr>
              <a:t> representation</a:t>
            </a:r>
          </a:p>
          <a:p>
            <a:pPr marL="354965" indent="-342900">
              <a:spcBef>
                <a:spcPts val="350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47980" algn="l"/>
                <a:tab pos="349250" algn="l"/>
              </a:tabLst>
            </a:pPr>
            <a:endParaRPr lang="en-US" sz="2000" dirty="0">
              <a:latin typeface="Arial MT"/>
              <a:cs typeface="Arial MT"/>
            </a:endParaRPr>
          </a:p>
          <a:p>
            <a:pPr algn="l" fontAlgn="base"/>
            <a:r>
              <a:rPr lang="en-US" sz="2000" b="1" i="0" dirty="0">
                <a:solidFill>
                  <a:srgbClr val="273239"/>
                </a:solidFill>
                <a:effectLst/>
                <a:latin typeface="Nunito" pitchFamily="2" charset="0"/>
              </a:rPr>
              <a:t>Types of Morphemes</a:t>
            </a:r>
          </a:p>
          <a:p>
            <a:pPr algn="l" fontAlgn="base">
              <a:buFont typeface="+mj-lt"/>
              <a:buAutoNum type="arabicPeriod"/>
            </a:pPr>
            <a:r>
              <a:rPr lang="en-US" sz="2000" b="1" i="0" dirty="0">
                <a:solidFill>
                  <a:srgbClr val="273239"/>
                </a:solidFill>
                <a:effectLst/>
                <a:latin typeface="Nunito" pitchFamily="2" charset="0"/>
              </a:rPr>
              <a:t>Free Morphemes</a:t>
            </a:r>
            <a:r>
              <a:rPr lang="en-US" sz="2000" b="0" i="0" dirty="0">
                <a:solidFill>
                  <a:srgbClr val="273239"/>
                </a:solidFill>
                <a:effectLst/>
                <a:latin typeface="Nunito" pitchFamily="2" charset="0"/>
              </a:rPr>
              <a:t>: Text elements that carry meaning </a:t>
            </a:r>
            <a:r>
              <a:rPr lang="en-US" sz="2000" b="0" i="0" dirty="0">
                <a:solidFill>
                  <a:srgbClr val="C00000"/>
                </a:solidFill>
                <a:effectLst/>
                <a:latin typeface="Nunito" pitchFamily="2" charset="0"/>
              </a:rPr>
              <a:t>independently</a:t>
            </a:r>
            <a:r>
              <a:rPr lang="en-US" sz="2000" b="0" i="0" dirty="0">
                <a:solidFill>
                  <a:srgbClr val="273239"/>
                </a:solidFill>
                <a:effectLst/>
                <a:latin typeface="Nunito" pitchFamily="2" charset="0"/>
              </a:rPr>
              <a:t> and make sense on their own. For example, “happy” is a free morpheme.</a:t>
            </a:r>
          </a:p>
          <a:p>
            <a:pPr algn="l" fontAlgn="base">
              <a:buFont typeface="+mj-lt"/>
              <a:buAutoNum type="arabicPeriod" startAt="2"/>
            </a:pPr>
            <a:r>
              <a:rPr lang="en-US" sz="2000" b="1" i="0" dirty="0">
                <a:solidFill>
                  <a:srgbClr val="273239"/>
                </a:solidFill>
                <a:effectLst/>
                <a:latin typeface="Nunito" pitchFamily="2" charset="0"/>
              </a:rPr>
              <a:t>Bound Morphemes</a:t>
            </a:r>
            <a:r>
              <a:rPr lang="en-US" sz="2000" b="0" i="0" dirty="0">
                <a:solidFill>
                  <a:srgbClr val="273239"/>
                </a:solidFill>
                <a:effectLst/>
                <a:latin typeface="Nunito" pitchFamily="2" charset="0"/>
              </a:rPr>
              <a:t>: Elements that must be </a:t>
            </a:r>
            <a:r>
              <a:rPr lang="en-US" sz="2000" b="0" i="0" dirty="0">
                <a:solidFill>
                  <a:srgbClr val="C00000"/>
                </a:solidFill>
                <a:effectLst/>
                <a:latin typeface="Nunito" pitchFamily="2" charset="0"/>
              </a:rPr>
              <a:t>attached to free morphemes </a:t>
            </a:r>
            <a:r>
              <a:rPr lang="en-US" sz="2000" b="0" i="0" dirty="0">
                <a:solidFill>
                  <a:srgbClr val="273239"/>
                </a:solidFill>
                <a:effectLst/>
                <a:latin typeface="Nunito" pitchFamily="2" charset="0"/>
              </a:rPr>
              <a:t>to convey meaning, as they cannot stand alone. For instance, the suffix “-ness” is a bound morpheme, needing to be attached to a free morpheme like “happy” to form “happiness.”</a:t>
            </a:r>
          </a:p>
          <a:p>
            <a:pPr marL="12065">
              <a:spcBef>
                <a:spcPts val="350"/>
              </a:spcBef>
              <a:buClr>
                <a:srgbClr val="000000"/>
              </a:buClr>
              <a:tabLst>
                <a:tab pos="347980" algn="l"/>
                <a:tab pos="349250" algn="l"/>
              </a:tabLst>
            </a:pPr>
            <a:endParaRPr lang="en-US" sz="2000" dirty="0">
              <a:latin typeface="Arial MT"/>
              <a:cs typeface="Arial MT"/>
            </a:endParaRPr>
          </a:p>
          <a:p>
            <a:pPr marL="348615" indent="-336550">
              <a:spcBef>
                <a:spcPts val="250"/>
              </a:spcBef>
              <a:buChar char="●"/>
              <a:tabLst>
                <a:tab pos="347980" algn="l"/>
                <a:tab pos="349250" algn="l"/>
              </a:tabLst>
            </a:pPr>
            <a:endParaRPr lang="en-US" sz="2000" dirty="0">
              <a:latin typeface="Arial MT"/>
              <a:cs typeface="Arial MT"/>
            </a:endParaRPr>
          </a:p>
        </p:txBody>
      </p:sp>
      <p:pic>
        <p:nvPicPr>
          <p:cNvPr id="7" name="Picture 6" descr="A diagram of different types of thoughts with Great Pyramid of Giza in the background&#10;&#10;Description automatically generated">
            <a:extLst>
              <a:ext uri="{FF2B5EF4-FFF2-40B4-BE49-F238E27FC236}">
                <a16:creationId xmlns:a16="http://schemas.microsoft.com/office/drawing/2014/main" id="{1F367B21-1937-903C-56B7-0F7E4FE90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751" y="5064913"/>
            <a:ext cx="3437900" cy="16652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EF7D17-246E-F6EC-EFBA-91A7700456D1}"/>
              </a:ext>
            </a:extLst>
          </p:cNvPr>
          <p:cNvSpPr txBox="1"/>
          <p:nvPr/>
        </p:nvSpPr>
        <p:spPr>
          <a:xfrm>
            <a:off x="2478530" y="547556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273239"/>
                </a:solidFill>
                <a:effectLst/>
                <a:latin typeface="Nunito" pitchFamily="2" charset="0"/>
              </a:rPr>
              <a:t>By distinguishing </a:t>
            </a:r>
            <a:r>
              <a:rPr lang="en-US" sz="1800" b="0" i="0" dirty="0">
                <a:solidFill>
                  <a:srgbClr val="C00000"/>
                </a:solidFill>
                <a:effectLst/>
                <a:latin typeface="Nunito" pitchFamily="2" charset="0"/>
              </a:rPr>
              <a:t>free</a:t>
            </a:r>
            <a:r>
              <a:rPr lang="en-US" sz="1800" b="0" i="0" dirty="0">
                <a:solidFill>
                  <a:srgbClr val="273239"/>
                </a:solidFill>
                <a:effectLst/>
                <a:latin typeface="Nunito" pitchFamily="2" charset="0"/>
              </a:rPr>
              <a:t> morphemes from bound morphemes, we can </a:t>
            </a:r>
            <a:r>
              <a:rPr lang="en-US" sz="1800" b="0" i="0" dirty="0">
                <a:solidFill>
                  <a:srgbClr val="C00000"/>
                </a:solidFill>
                <a:effectLst/>
                <a:latin typeface="Nunito" pitchFamily="2" charset="0"/>
              </a:rPr>
              <a:t>reduce the size of vocabulary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521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1869" y="88972"/>
            <a:ext cx="10515600" cy="1027204"/>
          </a:xfrm>
          <a:prstGeom prst="rect">
            <a:avLst/>
          </a:prstGeom>
        </p:spPr>
        <p:txBody>
          <a:bodyPr vert="horz" wrap="square" lIns="0" tIns="34671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48640">
              <a:lnSpc>
                <a:spcPct val="100000"/>
              </a:lnSpc>
              <a:spcBef>
                <a:spcPts val="2730"/>
              </a:spcBef>
            </a:pPr>
            <a:r>
              <a:rPr lang="en-US" spc="70" dirty="0"/>
              <a:t>Stemming and Lemmatization</a:t>
            </a:r>
            <a:endParaRPr spc="45" dirty="0"/>
          </a:p>
        </p:txBody>
      </p:sp>
      <p:sp>
        <p:nvSpPr>
          <p:cNvPr id="3" name="object 3"/>
          <p:cNvSpPr txBox="1"/>
          <p:nvPr/>
        </p:nvSpPr>
        <p:spPr>
          <a:xfrm>
            <a:off x="1114098" y="1444091"/>
            <a:ext cx="10205544" cy="2816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>
              <a:spcBef>
                <a:spcPts val="100"/>
              </a:spcBef>
              <a:buClr>
                <a:srgbClr val="6697CC"/>
              </a:buClr>
              <a:tabLst>
                <a:tab pos="355600" algn="l"/>
                <a:tab pos="356235" algn="l"/>
              </a:tabLst>
            </a:pPr>
            <a:r>
              <a:rPr lang="en-US" sz="2400" dirty="0">
                <a:solidFill>
                  <a:srgbClr val="C00000"/>
                </a:solidFill>
                <a:latin typeface="Arial MT"/>
              </a:rPr>
              <a:t>Reducing</a:t>
            </a:r>
            <a:r>
              <a:rPr lang="en-US" sz="2400" dirty="0">
                <a:latin typeface="Arial MT"/>
              </a:rPr>
              <a:t> words to their base or </a:t>
            </a:r>
            <a:r>
              <a:rPr lang="en-US" sz="2400" dirty="0">
                <a:solidFill>
                  <a:srgbClr val="C00000"/>
                </a:solidFill>
                <a:latin typeface="Arial MT"/>
              </a:rPr>
              <a:t>root</a:t>
            </a:r>
            <a:r>
              <a:rPr lang="en-US" sz="2400" dirty="0">
                <a:latin typeface="Arial MT"/>
              </a:rPr>
              <a:t> form:</a:t>
            </a:r>
          </a:p>
          <a:p>
            <a:pPr marL="456350" marR="640063" indent="-342900">
              <a:spcBef>
                <a:spcPts val="827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/>
                <a:cs typeface="Arial"/>
              </a:rPr>
              <a:t>Stemming</a:t>
            </a:r>
            <a:r>
              <a:rPr lang="en-US" sz="2400" b="1" spc="-20" dirty="0">
                <a:latin typeface="Arial"/>
                <a:cs typeface="Arial"/>
              </a:rPr>
              <a:t> </a:t>
            </a:r>
            <a:r>
              <a:rPr lang="en-US" sz="2400" dirty="0">
                <a:latin typeface="Arial MT"/>
                <a:cs typeface="Arial MT"/>
              </a:rPr>
              <a:t>is</a:t>
            </a:r>
            <a:r>
              <a:rPr lang="en-US" sz="2400" spc="-20" dirty="0">
                <a:latin typeface="Arial MT"/>
                <a:cs typeface="Arial MT"/>
              </a:rPr>
              <a:t> </a:t>
            </a:r>
            <a:r>
              <a:rPr lang="en-US" sz="2400" dirty="0">
                <a:latin typeface="Arial MT"/>
                <a:cs typeface="Arial MT"/>
              </a:rPr>
              <a:t>a</a:t>
            </a:r>
            <a:r>
              <a:rPr lang="en-US" sz="2400" spc="-20" dirty="0">
                <a:latin typeface="Arial MT"/>
                <a:cs typeface="Arial MT"/>
              </a:rPr>
              <a:t> </a:t>
            </a:r>
            <a:r>
              <a:rPr lang="en-US" sz="2400" dirty="0">
                <a:latin typeface="Arial MT"/>
                <a:cs typeface="Arial MT"/>
              </a:rPr>
              <a:t>process</a:t>
            </a:r>
            <a:r>
              <a:rPr lang="en-US" sz="2400" spc="-27" dirty="0">
                <a:latin typeface="Arial MT"/>
                <a:cs typeface="Arial MT"/>
              </a:rPr>
              <a:t> </a:t>
            </a:r>
            <a:r>
              <a:rPr lang="en-US" sz="2400" dirty="0">
                <a:latin typeface="Arial MT"/>
                <a:cs typeface="Arial MT"/>
              </a:rPr>
              <a:t>that</a:t>
            </a:r>
            <a:r>
              <a:rPr lang="en-US" sz="2400" spc="-20" dirty="0">
                <a:latin typeface="Arial MT"/>
                <a:cs typeface="Arial MT"/>
              </a:rPr>
              <a:t> </a:t>
            </a:r>
            <a:r>
              <a:rPr lang="en-US" sz="2400" dirty="0">
                <a:latin typeface="Arial MT"/>
                <a:cs typeface="Arial MT"/>
              </a:rPr>
              <a:t>extract</a:t>
            </a:r>
            <a:r>
              <a:rPr lang="en-US" sz="2400" spc="-20" dirty="0">
                <a:latin typeface="Arial MT"/>
                <a:cs typeface="Arial MT"/>
              </a:rPr>
              <a:t> </a:t>
            </a:r>
            <a:r>
              <a:rPr lang="en-US" sz="2400" dirty="0">
                <a:latin typeface="Arial MT"/>
                <a:cs typeface="Arial MT"/>
              </a:rPr>
              <a:t>stems</a:t>
            </a:r>
            <a:r>
              <a:rPr lang="en-US" sz="2400" spc="-20" dirty="0">
                <a:latin typeface="Arial MT"/>
                <a:cs typeface="Arial MT"/>
              </a:rPr>
              <a:t> </a:t>
            </a:r>
            <a:r>
              <a:rPr lang="en-US" sz="2400" dirty="0">
                <a:latin typeface="Arial MT"/>
                <a:cs typeface="Arial MT"/>
              </a:rPr>
              <a:t>by</a:t>
            </a:r>
            <a:r>
              <a:rPr lang="en-US" sz="2400" spc="-27" dirty="0">
                <a:latin typeface="Arial MT"/>
                <a:cs typeface="Arial MT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Arial MT"/>
                <a:cs typeface="Arial MT"/>
              </a:rPr>
              <a:t>removing</a:t>
            </a:r>
            <a:r>
              <a:rPr lang="en-US" sz="2400" spc="-2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Arial MT"/>
                <a:cs typeface="Arial MT"/>
              </a:rPr>
              <a:t>suffixes</a:t>
            </a:r>
            <a:r>
              <a:rPr lang="en-US" sz="2400" spc="-27" dirty="0">
                <a:latin typeface="Arial MT"/>
                <a:cs typeface="Arial MT"/>
              </a:rPr>
              <a:t> </a:t>
            </a:r>
            <a:r>
              <a:rPr lang="en-US" sz="2400" dirty="0">
                <a:latin typeface="Arial MT"/>
                <a:cs typeface="Arial MT"/>
              </a:rPr>
              <a:t>from</a:t>
            </a:r>
            <a:r>
              <a:rPr lang="en-US" sz="2400" spc="-20" dirty="0">
                <a:latin typeface="Arial MT"/>
                <a:cs typeface="Arial MT"/>
              </a:rPr>
              <a:t> </a:t>
            </a:r>
            <a:r>
              <a:rPr lang="en-US" sz="2400" dirty="0">
                <a:latin typeface="Arial MT"/>
                <a:cs typeface="Arial MT"/>
              </a:rPr>
              <a:t>a</a:t>
            </a:r>
            <a:r>
              <a:rPr lang="en-US" sz="2400" spc="-20" dirty="0">
                <a:latin typeface="Arial MT"/>
                <a:cs typeface="Arial MT"/>
              </a:rPr>
              <a:t> </a:t>
            </a:r>
            <a:r>
              <a:rPr lang="en-US" sz="2400" dirty="0">
                <a:latin typeface="Arial MT"/>
                <a:cs typeface="Arial MT"/>
              </a:rPr>
              <a:t>word</a:t>
            </a:r>
            <a:endParaRPr lang="en-US" sz="2400" spc="-13" dirty="0">
              <a:latin typeface="Arial MT"/>
              <a:cs typeface="Arial MT"/>
            </a:endParaRPr>
          </a:p>
          <a:p>
            <a:pPr marL="456350" marR="640063" indent="-342900">
              <a:spcBef>
                <a:spcPts val="827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Arial MT"/>
              <a:cs typeface="Arial MT"/>
            </a:endParaRPr>
          </a:p>
          <a:p>
            <a:pPr marL="456350" marR="177796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/>
                <a:cs typeface="Arial"/>
              </a:rPr>
              <a:t>Lemmatization</a:t>
            </a:r>
            <a:r>
              <a:rPr lang="en-US" sz="2400" b="1" spc="-33" dirty="0">
                <a:latin typeface="Arial"/>
                <a:cs typeface="Arial"/>
              </a:rPr>
              <a:t> </a:t>
            </a:r>
            <a:r>
              <a:rPr lang="en-US" sz="2400" dirty="0">
                <a:latin typeface="Arial MT"/>
                <a:cs typeface="Arial MT"/>
              </a:rPr>
              <a:t>considers</a:t>
            </a:r>
            <a:r>
              <a:rPr lang="en-US" sz="2400" spc="-27" dirty="0">
                <a:latin typeface="Arial MT"/>
                <a:cs typeface="Arial MT"/>
              </a:rPr>
              <a:t> </a:t>
            </a:r>
            <a:r>
              <a:rPr lang="en-US" sz="2400" dirty="0">
                <a:latin typeface="Arial MT"/>
                <a:cs typeface="Arial MT"/>
              </a:rPr>
              <a:t>the</a:t>
            </a:r>
            <a:r>
              <a:rPr lang="en-US" sz="2400" spc="-33" dirty="0">
                <a:latin typeface="Arial MT"/>
                <a:cs typeface="Arial MT"/>
              </a:rPr>
              <a:t> </a:t>
            </a:r>
            <a:r>
              <a:rPr lang="en-US" sz="2400" dirty="0">
                <a:latin typeface="Arial MT"/>
                <a:cs typeface="Arial MT"/>
              </a:rPr>
              <a:t>context</a:t>
            </a:r>
            <a:r>
              <a:rPr lang="en-US" sz="2400" spc="-27" dirty="0">
                <a:latin typeface="Arial MT"/>
                <a:cs typeface="Arial MT"/>
              </a:rPr>
              <a:t> </a:t>
            </a:r>
            <a:r>
              <a:rPr lang="en-US" sz="2400" dirty="0">
                <a:latin typeface="Arial MT"/>
                <a:cs typeface="Arial MT"/>
              </a:rPr>
              <a:t>and</a:t>
            </a:r>
            <a:r>
              <a:rPr lang="en-US" sz="2400" spc="-33" dirty="0">
                <a:latin typeface="Arial MT"/>
                <a:cs typeface="Arial MT"/>
              </a:rPr>
              <a:t> </a:t>
            </a:r>
            <a:r>
              <a:rPr lang="en-US" sz="2400" dirty="0">
                <a:latin typeface="Arial MT"/>
                <a:cs typeface="Arial MT"/>
              </a:rPr>
              <a:t>converts</a:t>
            </a:r>
            <a:r>
              <a:rPr lang="en-US" sz="2400" spc="-27" dirty="0">
                <a:latin typeface="Arial MT"/>
                <a:cs typeface="Arial MT"/>
              </a:rPr>
              <a:t> </a:t>
            </a:r>
            <a:r>
              <a:rPr lang="en-US" sz="2400" dirty="0">
                <a:latin typeface="Arial MT"/>
                <a:cs typeface="Arial MT"/>
              </a:rPr>
              <a:t>the</a:t>
            </a:r>
            <a:r>
              <a:rPr lang="en-US" sz="2400" spc="-33" dirty="0">
                <a:latin typeface="Arial MT"/>
                <a:cs typeface="Arial MT"/>
              </a:rPr>
              <a:t> </a:t>
            </a:r>
            <a:r>
              <a:rPr lang="en-US" sz="2400" dirty="0">
                <a:latin typeface="Arial MT"/>
                <a:cs typeface="Arial MT"/>
              </a:rPr>
              <a:t>word</a:t>
            </a:r>
            <a:r>
              <a:rPr lang="en-US" sz="2400" spc="-27" dirty="0">
                <a:latin typeface="Arial MT"/>
                <a:cs typeface="Arial MT"/>
              </a:rPr>
              <a:t> </a:t>
            </a:r>
            <a:r>
              <a:rPr lang="en-US" sz="2400" dirty="0">
                <a:latin typeface="Arial MT"/>
                <a:cs typeface="Arial MT"/>
              </a:rPr>
              <a:t>to</a:t>
            </a:r>
            <a:r>
              <a:rPr lang="en-US" sz="2400" spc="-27" dirty="0">
                <a:latin typeface="Arial MT"/>
                <a:cs typeface="Arial MT"/>
              </a:rPr>
              <a:t> </a:t>
            </a:r>
            <a:r>
              <a:rPr lang="en-US" sz="2400" dirty="0">
                <a:latin typeface="Arial MT"/>
                <a:cs typeface="Arial MT"/>
              </a:rPr>
              <a:t>its</a:t>
            </a:r>
            <a:r>
              <a:rPr lang="en-US" sz="2400" spc="-33" dirty="0">
                <a:latin typeface="Arial MT"/>
                <a:cs typeface="Arial MT"/>
              </a:rPr>
              <a:t> </a:t>
            </a:r>
            <a:r>
              <a:rPr lang="en-US" sz="2400" dirty="0">
                <a:latin typeface="Arial MT"/>
                <a:cs typeface="Arial MT"/>
              </a:rPr>
              <a:t>meaningful</a:t>
            </a:r>
            <a:r>
              <a:rPr lang="en-US" sz="2400" spc="-27" dirty="0">
                <a:latin typeface="Arial MT"/>
                <a:cs typeface="Arial MT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Arial MT"/>
                <a:cs typeface="Arial MT"/>
              </a:rPr>
              <a:t>base</a:t>
            </a:r>
            <a:r>
              <a:rPr lang="en-US" sz="2400" spc="-33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Arial MT"/>
                <a:cs typeface="Arial MT"/>
              </a:rPr>
              <a:t>form</a:t>
            </a:r>
            <a:r>
              <a:rPr lang="en-US" sz="2400" dirty="0">
                <a:latin typeface="Arial MT"/>
                <a:cs typeface="Arial MT"/>
              </a:rPr>
              <a:t>,</a:t>
            </a:r>
            <a:r>
              <a:rPr lang="en-US" sz="2400" spc="-27" dirty="0">
                <a:latin typeface="Arial MT"/>
                <a:cs typeface="Arial MT"/>
              </a:rPr>
              <a:t> </a:t>
            </a:r>
            <a:r>
              <a:rPr lang="en-US" sz="2400" dirty="0">
                <a:latin typeface="Arial MT"/>
                <a:cs typeface="Arial MT"/>
              </a:rPr>
              <a:t>which</a:t>
            </a:r>
            <a:r>
              <a:rPr lang="en-US" sz="2400" spc="-27" dirty="0">
                <a:latin typeface="Arial MT"/>
                <a:cs typeface="Arial MT"/>
              </a:rPr>
              <a:t> </a:t>
            </a:r>
            <a:r>
              <a:rPr lang="en-US" sz="2400" spc="-33" dirty="0">
                <a:latin typeface="Arial MT"/>
                <a:cs typeface="Arial MT"/>
              </a:rPr>
              <a:t>is </a:t>
            </a:r>
            <a:r>
              <a:rPr lang="en-US" sz="2400" dirty="0">
                <a:latin typeface="Arial MT"/>
                <a:cs typeface="Arial MT"/>
              </a:rPr>
              <a:t>called</a:t>
            </a:r>
            <a:r>
              <a:rPr lang="en-US" sz="2400" spc="-40" dirty="0">
                <a:latin typeface="Arial MT"/>
                <a:cs typeface="Arial MT"/>
              </a:rPr>
              <a:t> </a:t>
            </a:r>
            <a:r>
              <a:rPr lang="en-US" sz="2400" spc="-13" dirty="0">
                <a:latin typeface="Arial MT"/>
                <a:cs typeface="Arial MT"/>
              </a:rPr>
              <a:t>Lemma</a:t>
            </a:r>
            <a:endParaRPr lang="en-US" sz="2400" dirty="0">
              <a:latin typeface="Arial MT"/>
              <a:cs typeface="Arial MT"/>
            </a:endParaRPr>
          </a:p>
          <a:p>
            <a:pPr marL="355600" marR="5080" indent="-343535">
              <a:spcBef>
                <a:spcPts val="100"/>
              </a:spcBef>
              <a:buClr>
                <a:srgbClr val="6697CC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endParaRPr lang="en-US" sz="2400" dirty="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8652" y="4328148"/>
            <a:ext cx="4876558" cy="2171522"/>
          </a:xfrm>
          <a:prstGeom prst="rect">
            <a:avLst/>
          </a:prstGeom>
        </p:spPr>
      </p:pic>
      <p:pic>
        <p:nvPicPr>
          <p:cNvPr id="6" name="object 2">
            <a:extLst>
              <a:ext uri="{FF2B5EF4-FFF2-40B4-BE49-F238E27FC236}">
                <a16:creationId xmlns:a16="http://schemas.microsoft.com/office/drawing/2014/main" id="{246F9418-15DA-D40A-0D87-998B042A2F7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21624" y="4433979"/>
            <a:ext cx="4102515" cy="21715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041F34-1956-69C0-2757-CFD270E7A32F}"/>
              </a:ext>
            </a:extLst>
          </p:cNvPr>
          <p:cNvSpPr txBox="1"/>
          <p:nvPr/>
        </p:nvSpPr>
        <p:spPr>
          <a:xfrm>
            <a:off x="1513490" y="6011182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Stemming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88645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7600" y="484210"/>
            <a:ext cx="8814676" cy="697627"/>
          </a:xfrm>
          <a:prstGeom prst="rect">
            <a:avLst/>
          </a:prstGeom>
        </p:spPr>
        <p:txBody>
          <a:bodyPr vert="horz" wrap="square" lIns="0" tIns="2032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545863">
              <a:lnSpc>
                <a:spcPct val="100000"/>
              </a:lnSpc>
              <a:spcBef>
                <a:spcPts val="160"/>
              </a:spcBef>
            </a:pPr>
            <a:r>
              <a:rPr dirty="0"/>
              <a:t>Subword</a:t>
            </a:r>
            <a:r>
              <a:rPr spc="-100" dirty="0"/>
              <a:t> </a:t>
            </a:r>
            <a:r>
              <a:rPr spc="-13" dirty="0"/>
              <a:t>Tokenization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6509" y="1439027"/>
            <a:ext cx="11300693" cy="5187745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lnSpc>
                <a:spcPts val="2360"/>
              </a:lnSpc>
              <a:spcBef>
                <a:spcPts val="173"/>
              </a:spcBef>
            </a:pPr>
            <a:r>
              <a:rPr lang="en-US" sz="2400" spc="-13" dirty="0">
                <a:latin typeface="+mn-lt"/>
                <a:cs typeface="Arial MT"/>
              </a:rPr>
              <a:t>Text is broken down into </a:t>
            </a:r>
            <a:r>
              <a:rPr lang="en-US" sz="2400" spc="-13" dirty="0">
                <a:solidFill>
                  <a:srgbClr val="C00000"/>
                </a:solidFill>
                <a:latin typeface="+mn-lt"/>
                <a:cs typeface="Arial MT"/>
              </a:rPr>
              <a:t>smaller</a:t>
            </a:r>
            <a:r>
              <a:rPr lang="en-US" sz="2400" spc="-13" dirty="0">
                <a:latin typeface="+mn-lt"/>
                <a:cs typeface="Arial MT"/>
              </a:rPr>
              <a:t> units than </a:t>
            </a:r>
            <a:r>
              <a:rPr lang="en-US" sz="2400" spc="-13" dirty="0">
                <a:solidFill>
                  <a:srgbClr val="C00000"/>
                </a:solidFill>
                <a:latin typeface="+mn-lt"/>
                <a:cs typeface="Arial MT"/>
              </a:rPr>
              <a:t>words</a:t>
            </a:r>
            <a:r>
              <a:rPr lang="en-US" sz="2400" spc="-13" dirty="0">
                <a:latin typeface="+mn-lt"/>
                <a:cs typeface="Arial MT"/>
              </a:rPr>
              <a:t> but </a:t>
            </a:r>
            <a:r>
              <a:rPr lang="en-US" sz="2400" spc="-13" dirty="0">
                <a:solidFill>
                  <a:srgbClr val="C00000"/>
                </a:solidFill>
                <a:latin typeface="+mn-lt"/>
                <a:cs typeface="Arial MT"/>
              </a:rPr>
              <a:t>larger</a:t>
            </a:r>
            <a:r>
              <a:rPr lang="en-US" sz="2400" spc="-13" dirty="0">
                <a:latin typeface="+mn-lt"/>
                <a:cs typeface="Arial MT"/>
              </a:rPr>
              <a:t> than </a:t>
            </a:r>
            <a:r>
              <a:rPr lang="en-US" sz="2400" spc="-13" dirty="0">
                <a:solidFill>
                  <a:srgbClr val="C00000"/>
                </a:solidFill>
                <a:latin typeface="+mn-lt"/>
                <a:cs typeface="Arial MT"/>
              </a:rPr>
              <a:t>characters:</a:t>
            </a:r>
            <a:endParaRPr sz="2400" dirty="0">
              <a:latin typeface="+mn-lt"/>
              <a:cs typeface="Arial MT"/>
            </a:endParaRPr>
          </a:p>
          <a:p>
            <a:pPr marL="625671" indent="-460575">
              <a:lnSpc>
                <a:spcPts val="2327"/>
              </a:lnSpc>
              <a:buChar char="●"/>
              <a:tabLst>
                <a:tab pos="625671" algn="l"/>
              </a:tabLst>
            </a:pPr>
            <a:r>
              <a:rPr sz="2400" dirty="0">
                <a:solidFill>
                  <a:srgbClr val="C00000"/>
                </a:solidFill>
                <a:latin typeface="+mn-lt"/>
                <a:cs typeface="Arial MT"/>
              </a:rPr>
              <a:t>Frequently</a:t>
            </a:r>
            <a:r>
              <a:rPr sz="2400" spc="40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used</a:t>
            </a:r>
            <a:r>
              <a:rPr sz="2400" spc="40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words</a:t>
            </a:r>
            <a:r>
              <a:rPr sz="2400" spc="40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should</a:t>
            </a:r>
            <a:r>
              <a:rPr sz="2400" spc="40" dirty="0">
                <a:latin typeface="+mn-lt"/>
                <a:cs typeface="Arial MT"/>
              </a:rPr>
              <a:t> </a:t>
            </a:r>
            <a:r>
              <a:rPr sz="2400" dirty="0">
                <a:solidFill>
                  <a:srgbClr val="C00000"/>
                </a:solidFill>
                <a:latin typeface="+mn-lt"/>
                <a:cs typeface="Arial MT"/>
              </a:rPr>
              <a:t>not</a:t>
            </a:r>
            <a:r>
              <a:rPr sz="2400" spc="47" dirty="0">
                <a:solidFill>
                  <a:srgbClr val="C00000"/>
                </a:solidFill>
                <a:latin typeface="+mn-lt"/>
                <a:cs typeface="Arial MT"/>
              </a:rPr>
              <a:t> </a:t>
            </a:r>
            <a:r>
              <a:rPr sz="2400" dirty="0">
                <a:solidFill>
                  <a:srgbClr val="C00000"/>
                </a:solidFill>
                <a:latin typeface="+mn-lt"/>
                <a:cs typeface="Arial MT"/>
              </a:rPr>
              <a:t>be</a:t>
            </a:r>
            <a:r>
              <a:rPr sz="2400" spc="40" dirty="0">
                <a:solidFill>
                  <a:srgbClr val="C00000"/>
                </a:solidFill>
                <a:latin typeface="+mn-lt"/>
                <a:cs typeface="Arial MT"/>
              </a:rPr>
              <a:t> </a:t>
            </a:r>
            <a:r>
              <a:rPr sz="2400" dirty="0">
                <a:solidFill>
                  <a:srgbClr val="C00000"/>
                </a:solidFill>
                <a:latin typeface="+mn-lt"/>
                <a:cs typeface="Arial MT"/>
              </a:rPr>
              <a:t>split</a:t>
            </a:r>
            <a:r>
              <a:rPr sz="2400" spc="40" dirty="0">
                <a:solidFill>
                  <a:srgbClr val="C00000"/>
                </a:solidFill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into</a:t>
            </a:r>
            <a:r>
              <a:rPr sz="2400" spc="40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smaller</a:t>
            </a:r>
            <a:r>
              <a:rPr sz="2400" spc="47" dirty="0">
                <a:latin typeface="+mn-lt"/>
                <a:cs typeface="Arial MT"/>
              </a:rPr>
              <a:t> </a:t>
            </a:r>
            <a:r>
              <a:rPr sz="2400" spc="-13" dirty="0">
                <a:latin typeface="+mn-lt"/>
                <a:cs typeface="Arial MT"/>
              </a:rPr>
              <a:t>subwords</a:t>
            </a:r>
            <a:endParaRPr sz="2400" dirty="0">
              <a:latin typeface="+mn-lt"/>
              <a:cs typeface="Arial MT"/>
            </a:endParaRPr>
          </a:p>
          <a:p>
            <a:pPr marL="625671" indent="-460575">
              <a:lnSpc>
                <a:spcPts val="2327"/>
              </a:lnSpc>
              <a:buChar char="●"/>
              <a:tabLst>
                <a:tab pos="625671" algn="l"/>
              </a:tabLst>
            </a:pPr>
            <a:r>
              <a:rPr sz="2400" dirty="0">
                <a:solidFill>
                  <a:srgbClr val="C00000"/>
                </a:solidFill>
                <a:latin typeface="+mn-lt"/>
                <a:cs typeface="Arial MT"/>
              </a:rPr>
              <a:t>Rare</a:t>
            </a:r>
            <a:r>
              <a:rPr sz="2400" spc="33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words</a:t>
            </a:r>
            <a:r>
              <a:rPr sz="2400" spc="40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should</a:t>
            </a:r>
            <a:r>
              <a:rPr sz="2400" spc="40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be</a:t>
            </a:r>
            <a:r>
              <a:rPr sz="2400" spc="40" dirty="0">
                <a:latin typeface="+mn-lt"/>
                <a:cs typeface="Arial MT"/>
              </a:rPr>
              <a:t> </a:t>
            </a:r>
            <a:r>
              <a:rPr sz="2400" dirty="0">
                <a:solidFill>
                  <a:srgbClr val="C00000"/>
                </a:solidFill>
                <a:latin typeface="+mn-lt"/>
                <a:cs typeface="Arial MT"/>
              </a:rPr>
              <a:t>decomposed</a:t>
            </a:r>
            <a:r>
              <a:rPr sz="2400" spc="33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into</a:t>
            </a:r>
            <a:r>
              <a:rPr sz="2400" spc="40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meaningful</a:t>
            </a:r>
            <a:r>
              <a:rPr sz="2400" spc="40" dirty="0">
                <a:latin typeface="+mn-lt"/>
                <a:cs typeface="Arial MT"/>
              </a:rPr>
              <a:t> </a:t>
            </a:r>
            <a:r>
              <a:rPr sz="2400" spc="-13" dirty="0">
                <a:latin typeface="+mn-lt"/>
                <a:cs typeface="Arial MT"/>
              </a:rPr>
              <a:t>subwords</a:t>
            </a:r>
            <a:endParaRPr sz="2400" dirty="0">
              <a:latin typeface="+mn-lt"/>
              <a:cs typeface="Arial MT"/>
            </a:endParaRPr>
          </a:p>
          <a:p>
            <a:pPr marL="16933">
              <a:lnSpc>
                <a:spcPts val="2360"/>
              </a:lnSpc>
              <a:spcBef>
                <a:spcPts val="2247"/>
              </a:spcBef>
            </a:pPr>
            <a:r>
              <a:rPr lang="en-US" sz="2400" b="1" spc="-13" dirty="0">
                <a:latin typeface="+mn-lt"/>
                <a:cs typeface="Arial MT"/>
              </a:rPr>
              <a:t>Advantages</a:t>
            </a:r>
            <a:endParaRPr lang="en-US" sz="2400" b="1" dirty="0">
              <a:latin typeface="+mn-lt"/>
              <a:cs typeface="Arial MT"/>
            </a:endParaRPr>
          </a:p>
          <a:p>
            <a:pPr marL="625671" indent="-460575">
              <a:lnSpc>
                <a:spcPts val="2327"/>
              </a:lnSpc>
              <a:buChar char="●"/>
              <a:tabLst>
                <a:tab pos="625671" algn="l"/>
              </a:tabLst>
            </a:pPr>
            <a:r>
              <a:rPr lang="en-US" sz="2400" dirty="0">
                <a:latin typeface="+mn-lt"/>
                <a:cs typeface="Arial MT"/>
              </a:rPr>
              <a:t>Capturing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Arial MT"/>
              </a:rPr>
              <a:t>meaningful</a:t>
            </a:r>
            <a:r>
              <a:rPr lang="en-US" sz="2400" dirty="0">
                <a:latin typeface="+mn-lt"/>
                <a:cs typeface="Arial MT"/>
              </a:rPr>
              <a:t> chunks of words while avoiding the excessive sequence lengths </a:t>
            </a:r>
          </a:p>
          <a:p>
            <a:pPr marL="625671" indent="-460575">
              <a:lnSpc>
                <a:spcPts val="2327"/>
              </a:lnSpc>
              <a:buChar char="●"/>
              <a:tabLst>
                <a:tab pos="625671" algn="l"/>
              </a:tabLst>
            </a:pPr>
            <a:r>
              <a:rPr lang="en-US" sz="2400" dirty="0">
                <a:latin typeface="+mn-lt"/>
                <a:cs typeface="Arial MT"/>
              </a:rPr>
              <a:t>Models can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Arial MT"/>
              </a:rPr>
              <a:t>generalize</a:t>
            </a:r>
            <a:r>
              <a:rPr lang="en-US" sz="2400" dirty="0">
                <a:latin typeface="+mn-lt"/>
                <a:cs typeface="Arial MT"/>
              </a:rPr>
              <a:t> across different forms of the same root word by breaking them down into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Arial MT"/>
              </a:rPr>
              <a:t>common </a:t>
            </a:r>
            <a:r>
              <a:rPr lang="en-US" sz="2400" dirty="0" err="1">
                <a:solidFill>
                  <a:srgbClr val="C00000"/>
                </a:solidFill>
                <a:latin typeface="+mn-lt"/>
                <a:cs typeface="Arial MT"/>
              </a:rPr>
              <a:t>subwords</a:t>
            </a:r>
            <a:endParaRPr lang="en-US" sz="2400" dirty="0">
              <a:solidFill>
                <a:srgbClr val="C00000"/>
              </a:solidFill>
              <a:latin typeface="+mn-lt"/>
              <a:cs typeface="Arial MT"/>
            </a:endParaRPr>
          </a:p>
          <a:p>
            <a:pPr marL="625671" indent="-460575">
              <a:lnSpc>
                <a:spcPts val="2327"/>
              </a:lnSpc>
              <a:buChar char="●"/>
              <a:tabLst>
                <a:tab pos="625671" algn="l"/>
              </a:tabLst>
            </a:pPr>
            <a:r>
              <a:rPr lang="en-US" sz="2400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Out</a:t>
            </a:r>
            <a:r>
              <a:rPr lang="en-US" sz="2400" spc="-7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Of</a:t>
            </a:r>
            <a:r>
              <a:rPr lang="en-US" sz="2400" spc="-11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400" spc="-1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Vocabulary </a:t>
            </a:r>
            <a:r>
              <a:rPr lang="en-US" sz="2400" spc="-13" dirty="0">
                <a:latin typeface="+mn-lt"/>
                <a:cs typeface="Times New Roman" panose="02020603050405020304" pitchFamily="18" charset="0"/>
              </a:rPr>
              <a:t>words can be handled </a:t>
            </a:r>
          </a:p>
          <a:p>
            <a:pPr marL="625671" indent="-460575">
              <a:lnSpc>
                <a:spcPts val="2327"/>
              </a:lnSpc>
              <a:buChar char="●"/>
              <a:tabLst>
                <a:tab pos="625671" algn="l"/>
              </a:tabLst>
            </a:pPr>
            <a:r>
              <a:rPr sz="2400" dirty="0">
                <a:solidFill>
                  <a:srgbClr val="C00000"/>
                </a:solidFill>
                <a:latin typeface="+mn-lt"/>
                <a:cs typeface="Arial MT"/>
              </a:rPr>
              <a:t>Manageable</a:t>
            </a:r>
            <a:r>
              <a:rPr sz="2400" spc="80" dirty="0">
                <a:solidFill>
                  <a:srgbClr val="C00000"/>
                </a:solidFill>
                <a:latin typeface="+mn-lt"/>
                <a:cs typeface="Arial MT"/>
              </a:rPr>
              <a:t> </a:t>
            </a:r>
            <a:r>
              <a:rPr sz="2400" dirty="0">
                <a:solidFill>
                  <a:srgbClr val="C00000"/>
                </a:solidFill>
                <a:latin typeface="+mn-lt"/>
                <a:cs typeface="Arial MT"/>
              </a:rPr>
              <a:t>vocabulary</a:t>
            </a:r>
            <a:r>
              <a:rPr sz="2400" spc="80" dirty="0">
                <a:solidFill>
                  <a:srgbClr val="C00000"/>
                </a:solidFill>
                <a:latin typeface="+mn-lt"/>
                <a:cs typeface="Arial MT"/>
              </a:rPr>
              <a:t> </a:t>
            </a:r>
            <a:r>
              <a:rPr sz="2400" spc="-13" dirty="0">
                <a:solidFill>
                  <a:srgbClr val="C00000"/>
                </a:solidFill>
                <a:latin typeface="+mn-lt"/>
                <a:cs typeface="Arial MT"/>
              </a:rPr>
              <a:t>sizes</a:t>
            </a:r>
            <a:endParaRPr sz="2400" dirty="0">
              <a:solidFill>
                <a:srgbClr val="C00000"/>
              </a:solidFill>
              <a:latin typeface="+mn-lt"/>
              <a:cs typeface="Arial MT"/>
            </a:endParaRPr>
          </a:p>
          <a:p>
            <a:pPr marL="16933">
              <a:lnSpc>
                <a:spcPts val="2360"/>
              </a:lnSpc>
              <a:spcBef>
                <a:spcPts val="2252"/>
              </a:spcBef>
            </a:pPr>
            <a:r>
              <a:rPr sz="2400" b="1" spc="-13" dirty="0">
                <a:latin typeface="+mn-lt"/>
                <a:cs typeface="Arial MT"/>
              </a:rPr>
              <a:t>Disadvantages</a:t>
            </a:r>
            <a:endParaRPr sz="2400" b="1" dirty="0">
              <a:latin typeface="+mn-lt"/>
              <a:cs typeface="Arial MT"/>
            </a:endParaRPr>
          </a:p>
          <a:p>
            <a:pPr marL="625671" indent="-460575">
              <a:lnSpc>
                <a:spcPts val="2360"/>
              </a:lnSpc>
              <a:buChar char="●"/>
              <a:tabLst>
                <a:tab pos="625671" algn="l"/>
              </a:tabLst>
            </a:pPr>
            <a:r>
              <a:rPr lang="en-US" sz="2400" dirty="0">
                <a:latin typeface="+mn-lt"/>
                <a:cs typeface="Arial MT"/>
              </a:rPr>
              <a:t>Requires more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Arial MT"/>
              </a:rPr>
              <a:t>complex</a:t>
            </a:r>
            <a:r>
              <a:rPr lang="en-US" sz="2400" dirty="0">
                <a:latin typeface="+mn-lt"/>
                <a:cs typeface="Arial MT"/>
              </a:rPr>
              <a:t> algorithms</a:t>
            </a:r>
          </a:p>
          <a:p>
            <a:pPr marL="165096">
              <a:lnSpc>
                <a:spcPts val="2360"/>
              </a:lnSpc>
              <a:tabLst>
                <a:tab pos="625671" algn="l"/>
              </a:tabLst>
            </a:pPr>
            <a:endParaRPr lang="en-US" sz="2400" dirty="0">
              <a:latin typeface="+mn-lt"/>
              <a:cs typeface="Arial MT"/>
            </a:endParaRPr>
          </a:p>
          <a:p>
            <a:pPr marL="165096">
              <a:lnSpc>
                <a:spcPts val="2360"/>
              </a:lnSpc>
              <a:tabLst>
                <a:tab pos="625671" algn="l"/>
              </a:tabLst>
            </a:pPr>
            <a:endParaRPr lang="en-US" sz="2400" dirty="0">
              <a:latin typeface="+mn-lt"/>
              <a:cs typeface="Arial MT"/>
            </a:endParaRPr>
          </a:p>
          <a:p>
            <a:pPr marL="165096">
              <a:lnSpc>
                <a:spcPts val="2360"/>
              </a:lnSpc>
              <a:tabLst>
                <a:tab pos="625671" algn="l"/>
              </a:tabLst>
            </a:pPr>
            <a:endParaRPr sz="2400" dirty="0">
              <a:latin typeface="+mn-lt"/>
              <a:cs typeface="Arial MT"/>
            </a:endParaRPr>
          </a:p>
          <a:p>
            <a:pPr marL="16933"/>
            <a:r>
              <a:rPr sz="2400" dirty="0">
                <a:uFill>
                  <a:solidFill>
                    <a:srgbClr val="000000"/>
                  </a:solidFill>
                </a:uFill>
                <a:latin typeface="+mn-lt"/>
                <a:cs typeface="Arial MT"/>
              </a:rPr>
              <a:t>Byte</a:t>
            </a:r>
            <a:r>
              <a:rPr sz="2400" spc="47" dirty="0">
                <a:uFill>
                  <a:solidFill>
                    <a:srgbClr val="000000"/>
                  </a:solidFill>
                </a:uFill>
                <a:latin typeface="+mn-lt"/>
                <a:cs typeface="Arial MT"/>
              </a:rPr>
              <a:t> </a:t>
            </a:r>
            <a:r>
              <a:rPr sz="2400" dirty="0">
                <a:uFill>
                  <a:solidFill>
                    <a:srgbClr val="000000"/>
                  </a:solidFill>
                </a:uFill>
                <a:latin typeface="+mn-lt"/>
                <a:cs typeface="Arial MT"/>
              </a:rPr>
              <a:t>Per</a:t>
            </a:r>
            <a:r>
              <a:rPr sz="2400" spc="47" dirty="0">
                <a:uFill>
                  <a:solidFill>
                    <a:srgbClr val="000000"/>
                  </a:solidFill>
                </a:uFill>
                <a:latin typeface="+mn-lt"/>
                <a:cs typeface="Arial MT"/>
              </a:rPr>
              <a:t> </a:t>
            </a:r>
            <a:r>
              <a:rPr sz="2400" dirty="0">
                <a:uFill>
                  <a:solidFill>
                    <a:srgbClr val="000000"/>
                  </a:solidFill>
                </a:uFill>
                <a:latin typeface="+mn-lt"/>
                <a:cs typeface="Arial MT"/>
              </a:rPr>
              <a:t>Encoding</a:t>
            </a:r>
            <a:r>
              <a:rPr sz="2400" spc="47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(</a:t>
            </a:r>
            <a:r>
              <a:rPr sz="2400" dirty="0">
                <a:solidFill>
                  <a:srgbClr val="C00000"/>
                </a:solidFill>
                <a:latin typeface="+mn-lt"/>
                <a:cs typeface="Arial MT"/>
              </a:rPr>
              <a:t>BPE</a:t>
            </a:r>
            <a:r>
              <a:rPr sz="2400" dirty="0">
                <a:latin typeface="+mn-lt"/>
                <a:cs typeface="Arial MT"/>
              </a:rPr>
              <a:t>)</a:t>
            </a:r>
            <a:r>
              <a:rPr sz="2400" spc="47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and</a:t>
            </a:r>
            <a:r>
              <a:rPr sz="2400" spc="47" dirty="0">
                <a:latin typeface="+mn-lt"/>
                <a:cs typeface="Arial MT"/>
              </a:rPr>
              <a:t> </a:t>
            </a:r>
            <a:r>
              <a:rPr sz="2400" dirty="0">
                <a:solidFill>
                  <a:srgbClr val="C00000"/>
                </a:solidFill>
                <a:latin typeface="+mn-lt"/>
                <a:cs typeface="Arial MT"/>
              </a:rPr>
              <a:t>WordPiece</a:t>
            </a:r>
            <a:r>
              <a:rPr sz="2400" spc="47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are</a:t>
            </a:r>
            <a:r>
              <a:rPr sz="2400" spc="53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two</a:t>
            </a:r>
            <a:r>
              <a:rPr sz="2400" spc="47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examples</a:t>
            </a:r>
            <a:r>
              <a:rPr sz="2400" spc="47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of</a:t>
            </a:r>
            <a:r>
              <a:rPr sz="2400" spc="47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this</a:t>
            </a:r>
            <a:r>
              <a:rPr sz="2400" spc="47" dirty="0">
                <a:latin typeface="+mn-lt"/>
                <a:cs typeface="Arial MT"/>
              </a:rPr>
              <a:t> </a:t>
            </a:r>
            <a:r>
              <a:rPr sz="2400" spc="-13" dirty="0">
                <a:latin typeface="+mn-lt"/>
                <a:cs typeface="Arial MT"/>
              </a:rPr>
              <a:t>scheme</a:t>
            </a:r>
            <a:endParaRPr sz="2400" dirty="0">
              <a:latin typeface="+mn-lt"/>
              <a:cs typeface="Arial M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1DB7C9-3C90-BFA9-FE41-2A56864F9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3092" y="4032898"/>
            <a:ext cx="2333293" cy="2717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BEF63D-4493-1A58-D57A-9B81739D0DE3}"/>
              </a:ext>
            </a:extLst>
          </p:cNvPr>
          <p:cNvSpPr txBox="1"/>
          <p:nvPr/>
        </p:nvSpPr>
        <p:spPr>
          <a:xfrm>
            <a:off x="5445397" y="5404098"/>
            <a:ext cx="43071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Example</a:t>
            </a:r>
            <a:r>
              <a:rPr lang="en-US" sz="1600" dirty="0"/>
              <a:t>: Antidisestablishmentarianism </a:t>
            </a:r>
          </a:p>
          <a:p>
            <a:r>
              <a:rPr lang="en-US" sz="1600" dirty="0"/>
              <a:t>             -&gt; Anti-, Dis-, Establish, -ment, -arian, -ism</a:t>
            </a:r>
          </a:p>
        </p:txBody>
      </p:sp>
    </p:spTree>
    <p:extLst>
      <p:ext uri="{BB962C8B-B14F-4D97-AF65-F5344CB8AC3E}">
        <p14:creationId xmlns:p14="http://schemas.microsoft.com/office/powerpoint/2010/main" val="1436326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5B838-961D-CE6B-FC0D-9191D18DA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3" dirty="0"/>
              <a:t>Byte-Pair Encoding (BPE)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9B6D1-4C84-9D97-3CE8-D3F36C737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spc="13" dirty="0">
                <a:cs typeface="Arial MT"/>
              </a:rPr>
              <a:t>Introduce </a:t>
            </a:r>
            <a:r>
              <a:rPr lang="en-US" sz="2400" spc="17" dirty="0">
                <a:cs typeface="Arial MT"/>
              </a:rPr>
              <a:t>new </a:t>
            </a:r>
            <a:r>
              <a:rPr lang="en-US" sz="2400" spc="13" dirty="0">
                <a:cs typeface="Arial MT"/>
              </a:rPr>
              <a:t>tokens by </a:t>
            </a:r>
            <a:r>
              <a:rPr lang="en-US" sz="2400" spc="13" dirty="0">
                <a:solidFill>
                  <a:srgbClr val="C00000"/>
                </a:solidFill>
                <a:cs typeface="Arial MT"/>
              </a:rPr>
              <a:t>merging</a:t>
            </a:r>
            <a:r>
              <a:rPr lang="en-US" sz="2400" spc="13" dirty="0">
                <a:cs typeface="Arial MT"/>
              </a:rPr>
              <a:t> </a:t>
            </a:r>
            <a:r>
              <a:rPr lang="en-US" sz="2400" spc="-661" dirty="0">
                <a:cs typeface="Arial MT"/>
              </a:rPr>
              <a:t> </a:t>
            </a:r>
            <a:r>
              <a:rPr lang="en-US" sz="2400" spc="9" dirty="0">
                <a:cs typeface="Arial MT"/>
              </a:rPr>
              <a:t>the</a:t>
            </a:r>
            <a:r>
              <a:rPr lang="en-US" sz="2400" dirty="0">
                <a:cs typeface="Arial MT"/>
              </a:rPr>
              <a:t> </a:t>
            </a:r>
            <a:r>
              <a:rPr lang="en-US" sz="2400" spc="13" dirty="0">
                <a:cs typeface="Arial MT"/>
              </a:rPr>
              <a:t>most</a:t>
            </a:r>
            <a:r>
              <a:rPr lang="en-US" sz="2400" spc="4" dirty="0">
                <a:cs typeface="Arial MT"/>
              </a:rPr>
              <a:t> </a:t>
            </a:r>
            <a:r>
              <a:rPr lang="en-US" sz="2400" spc="17" dirty="0">
                <a:solidFill>
                  <a:srgbClr val="C00000"/>
                </a:solidFill>
                <a:cs typeface="Arial MT"/>
              </a:rPr>
              <a:t>common</a:t>
            </a:r>
            <a:r>
              <a:rPr lang="en-US" sz="2400" spc="4" dirty="0">
                <a:solidFill>
                  <a:srgbClr val="C00000"/>
                </a:solidFill>
                <a:cs typeface="Arial MT"/>
              </a:rPr>
              <a:t> </a:t>
            </a:r>
            <a:r>
              <a:rPr lang="en-US" sz="2400" spc="13" dirty="0">
                <a:solidFill>
                  <a:srgbClr val="C00000"/>
                </a:solidFill>
                <a:cs typeface="Arial MT"/>
              </a:rPr>
              <a:t>adjacent</a:t>
            </a:r>
            <a:r>
              <a:rPr lang="en-US" sz="2400" spc="4" dirty="0">
                <a:solidFill>
                  <a:srgbClr val="C00000"/>
                </a:solidFill>
                <a:cs typeface="Arial MT"/>
              </a:rPr>
              <a:t> </a:t>
            </a:r>
            <a:r>
              <a:rPr lang="en-US" sz="2400" spc="9" dirty="0">
                <a:cs typeface="Arial MT"/>
              </a:rPr>
              <a:t>pairs</a:t>
            </a:r>
            <a:r>
              <a:rPr lang="en-US" sz="2400" spc="4" dirty="0">
                <a:cs typeface="Arial MT"/>
              </a:rPr>
              <a:t> </a:t>
            </a:r>
            <a:r>
              <a:rPr lang="en-US" sz="2400" spc="9" dirty="0">
                <a:cs typeface="Arial MT"/>
              </a:rPr>
              <a:t>of</a:t>
            </a:r>
            <a:r>
              <a:rPr lang="en-US" sz="2400" spc="4" dirty="0">
                <a:cs typeface="Arial MT"/>
              </a:rPr>
              <a:t> </a:t>
            </a:r>
            <a:r>
              <a:rPr lang="en-US" sz="2400" spc="13" dirty="0">
                <a:cs typeface="Arial MT"/>
              </a:rPr>
              <a:t>tokens </a:t>
            </a:r>
          </a:p>
          <a:p>
            <a:r>
              <a:rPr lang="en-US" sz="2400" dirty="0"/>
              <a:t> Merge until a </a:t>
            </a:r>
            <a:r>
              <a:rPr lang="en-US" sz="2400" dirty="0">
                <a:solidFill>
                  <a:srgbClr val="C00000"/>
                </a:solidFill>
              </a:rPr>
              <a:t>predefined number </a:t>
            </a:r>
            <a:r>
              <a:rPr lang="en-US" sz="2400" dirty="0"/>
              <a:t>of merge operations or </a:t>
            </a:r>
            <a:r>
              <a:rPr lang="en-US" sz="2400" dirty="0" err="1"/>
              <a:t>subwords</a:t>
            </a:r>
            <a:r>
              <a:rPr lang="en-US" sz="2400" dirty="0"/>
              <a:t> is reached.</a:t>
            </a:r>
          </a:p>
          <a:p>
            <a:r>
              <a:rPr lang="en-US" sz="2400" dirty="0"/>
              <a:t>It helps create a </a:t>
            </a:r>
            <a:r>
              <a:rPr lang="en-US" sz="2400" dirty="0">
                <a:solidFill>
                  <a:srgbClr val="C00000"/>
                </a:solidFill>
              </a:rPr>
              <a:t>fixed vocabulary </a:t>
            </a:r>
            <a:r>
              <a:rPr lang="en-US" sz="2400" dirty="0"/>
              <a:t>size by representing words as a combination of their </a:t>
            </a:r>
            <a:r>
              <a:rPr lang="en-US" sz="2400" dirty="0">
                <a:solidFill>
                  <a:srgbClr val="C00000"/>
                </a:solidFill>
              </a:rPr>
              <a:t>frequent </a:t>
            </a:r>
            <a:r>
              <a:rPr lang="en-US" sz="2400" dirty="0" err="1">
                <a:solidFill>
                  <a:srgbClr val="C00000"/>
                </a:solidFill>
              </a:rPr>
              <a:t>subword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components, thus improving the ability of the model to handle large vocabularies efficiently.</a:t>
            </a:r>
          </a:p>
          <a:p>
            <a:r>
              <a:rPr lang="en-US" sz="2400" dirty="0"/>
              <a:t>Handle </a:t>
            </a:r>
            <a:r>
              <a:rPr lang="en-US" sz="2400" dirty="0">
                <a:solidFill>
                  <a:srgbClr val="C00000"/>
                </a:solidFill>
              </a:rPr>
              <a:t>rare</a:t>
            </a:r>
            <a:r>
              <a:rPr lang="en-US" sz="2400" dirty="0"/>
              <a:t> or unknown words by breaking them down into smaller, more </a:t>
            </a:r>
            <a:r>
              <a:rPr lang="en-US" sz="2400" dirty="0">
                <a:solidFill>
                  <a:srgbClr val="C00000"/>
                </a:solidFill>
              </a:rPr>
              <a:t>frequent </a:t>
            </a:r>
            <a:r>
              <a:rPr lang="en-US" sz="2400" dirty="0" err="1">
                <a:solidFill>
                  <a:srgbClr val="C00000"/>
                </a:solidFill>
              </a:rPr>
              <a:t>subword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units. </a:t>
            </a:r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256BD646-7E59-B3DE-117D-4BA7E3B15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144" y="4824236"/>
            <a:ext cx="2894387" cy="203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463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22621" y="500763"/>
            <a:ext cx="14020800" cy="697627"/>
          </a:xfrm>
          <a:prstGeom prst="rect">
            <a:avLst/>
          </a:prstGeom>
        </p:spPr>
        <p:txBody>
          <a:bodyPr vert="horz" wrap="square" lIns="0" tIns="2032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33003">
              <a:lnSpc>
                <a:spcPct val="100000"/>
              </a:lnSpc>
              <a:spcBef>
                <a:spcPts val="160"/>
              </a:spcBef>
            </a:pPr>
            <a:r>
              <a:rPr dirty="0"/>
              <a:t>Byte-Pair</a:t>
            </a:r>
            <a:r>
              <a:rPr spc="27" dirty="0"/>
              <a:t> </a:t>
            </a:r>
            <a:r>
              <a:rPr dirty="0"/>
              <a:t>Encoding</a:t>
            </a:r>
            <a:r>
              <a:rPr spc="33" dirty="0"/>
              <a:t> </a:t>
            </a:r>
            <a:r>
              <a:rPr dirty="0"/>
              <a:t>(BPE)</a:t>
            </a:r>
            <a:r>
              <a:rPr spc="-33" dirty="0"/>
              <a:t> </a:t>
            </a:r>
            <a:r>
              <a:rPr lang="en-US" spc="-13" dirty="0"/>
              <a:t>Steps</a:t>
            </a:r>
            <a:endParaRPr spc="-13" dirty="0"/>
          </a:p>
        </p:txBody>
      </p:sp>
      <p:sp>
        <p:nvSpPr>
          <p:cNvPr id="3" name="object 3"/>
          <p:cNvSpPr txBox="1"/>
          <p:nvPr/>
        </p:nvSpPr>
        <p:spPr>
          <a:xfrm>
            <a:off x="777312" y="1719356"/>
            <a:ext cx="11022753" cy="339032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24087" marR="1986230" indent="-457200">
              <a:lnSpc>
                <a:spcPct val="114999"/>
              </a:lnSpc>
              <a:spcBef>
                <a:spcPts val="1607"/>
              </a:spcBef>
              <a:buFont typeface="+mj-lt"/>
              <a:buAutoNum type="arabicPeriod"/>
              <a:tabLst>
                <a:tab pos="626518" algn="l"/>
              </a:tabLst>
            </a:pPr>
            <a:r>
              <a:rPr sz="2400" dirty="0">
                <a:latin typeface="+mn-lt"/>
                <a:cs typeface="Arial MT"/>
              </a:rPr>
              <a:t>Starts</a:t>
            </a:r>
            <a:r>
              <a:rPr sz="2400" spc="-47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with</a:t>
            </a:r>
            <a:r>
              <a:rPr sz="2400" spc="-27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splitting</a:t>
            </a:r>
            <a:r>
              <a:rPr sz="2400" spc="-27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the</a:t>
            </a:r>
            <a:r>
              <a:rPr sz="2400" spc="-27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input</a:t>
            </a:r>
            <a:r>
              <a:rPr sz="2400" spc="-27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words</a:t>
            </a:r>
            <a:r>
              <a:rPr sz="2400" spc="-27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into</a:t>
            </a:r>
            <a:r>
              <a:rPr sz="2400" spc="-27" dirty="0">
                <a:latin typeface="+mn-lt"/>
                <a:cs typeface="Arial MT"/>
              </a:rPr>
              <a:t> </a:t>
            </a:r>
            <a:r>
              <a:rPr sz="2400" dirty="0">
                <a:solidFill>
                  <a:srgbClr val="C00000"/>
                </a:solidFill>
                <a:latin typeface="+mn-lt"/>
                <a:cs typeface="Arial MT"/>
              </a:rPr>
              <a:t>single</a:t>
            </a:r>
            <a:r>
              <a:rPr sz="2400" spc="-27" dirty="0">
                <a:solidFill>
                  <a:srgbClr val="C00000"/>
                </a:solidFill>
                <a:latin typeface="+mn-lt"/>
                <a:cs typeface="Arial MT"/>
              </a:rPr>
              <a:t> </a:t>
            </a:r>
            <a:r>
              <a:rPr sz="2400" spc="-13" dirty="0">
                <a:solidFill>
                  <a:srgbClr val="C00000"/>
                </a:solidFill>
                <a:latin typeface="+mn-lt"/>
                <a:cs typeface="Arial MT"/>
              </a:rPr>
              <a:t>characters </a:t>
            </a:r>
            <a:r>
              <a:rPr sz="2400" dirty="0">
                <a:latin typeface="+mn-lt"/>
                <a:cs typeface="Arial MT"/>
              </a:rPr>
              <a:t>(each</a:t>
            </a:r>
            <a:r>
              <a:rPr sz="2400" spc="-33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of</a:t>
            </a:r>
            <a:r>
              <a:rPr sz="2400" spc="-20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them</a:t>
            </a:r>
            <a:r>
              <a:rPr sz="2400" spc="-20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corresponds</a:t>
            </a:r>
            <a:r>
              <a:rPr sz="2400" spc="-20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to</a:t>
            </a:r>
            <a:r>
              <a:rPr sz="2400" spc="-13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a</a:t>
            </a:r>
            <a:r>
              <a:rPr sz="2400" spc="-20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symbol</a:t>
            </a:r>
            <a:r>
              <a:rPr sz="2400" spc="-20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in</a:t>
            </a:r>
            <a:r>
              <a:rPr sz="2400" spc="-20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the</a:t>
            </a:r>
            <a:r>
              <a:rPr sz="2400" spc="-20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final</a:t>
            </a:r>
            <a:r>
              <a:rPr sz="2400" spc="-13" dirty="0">
                <a:latin typeface="+mn-lt"/>
                <a:cs typeface="Arial MT"/>
              </a:rPr>
              <a:t> vocabulary)</a:t>
            </a:r>
            <a:endParaRPr sz="2400" dirty="0">
              <a:latin typeface="+mn-lt"/>
              <a:cs typeface="Arial MT"/>
            </a:endParaRPr>
          </a:p>
          <a:p>
            <a:pPr marL="524085" indent="-457200">
              <a:spcBef>
                <a:spcPts val="433"/>
              </a:spcBef>
              <a:buFont typeface="+mj-lt"/>
              <a:buAutoNum type="arabicPeriod"/>
              <a:tabLst>
                <a:tab pos="625671" algn="l"/>
              </a:tabLst>
            </a:pPr>
            <a:r>
              <a:rPr sz="2400" dirty="0">
                <a:latin typeface="+mn-lt"/>
                <a:cs typeface="Arial MT"/>
              </a:rPr>
              <a:t>Find</a:t>
            </a:r>
            <a:r>
              <a:rPr sz="2400" spc="-40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the</a:t>
            </a:r>
            <a:r>
              <a:rPr sz="2400" spc="-27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most</a:t>
            </a:r>
            <a:r>
              <a:rPr sz="2400" spc="-27" dirty="0">
                <a:latin typeface="+mn-lt"/>
                <a:cs typeface="Arial MT"/>
              </a:rPr>
              <a:t> </a:t>
            </a:r>
            <a:r>
              <a:rPr sz="2400" dirty="0">
                <a:solidFill>
                  <a:srgbClr val="C00000"/>
                </a:solidFill>
                <a:latin typeface="+mn-lt"/>
                <a:cs typeface="Arial MT"/>
              </a:rPr>
              <a:t>frequent</a:t>
            </a:r>
            <a:r>
              <a:rPr sz="2400" spc="-27" dirty="0">
                <a:solidFill>
                  <a:srgbClr val="C00000"/>
                </a:solidFill>
                <a:latin typeface="+mn-lt"/>
                <a:cs typeface="Arial MT"/>
              </a:rPr>
              <a:t> </a:t>
            </a:r>
            <a:r>
              <a:rPr sz="2400" dirty="0">
                <a:solidFill>
                  <a:srgbClr val="C00000"/>
                </a:solidFill>
                <a:latin typeface="+mn-lt"/>
                <a:cs typeface="Arial MT"/>
              </a:rPr>
              <a:t>occurring</a:t>
            </a:r>
            <a:r>
              <a:rPr sz="2400" spc="-27" dirty="0">
                <a:solidFill>
                  <a:srgbClr val="C00000"/>
                </a:solidFill>
                <a:latin typeface="+mn-lt"/>
                <a:cs typeface="Arial MT"/>
              </a:rPr>
              <a:t> </a:t>
            </a:r>
            <a:r>
              <a:rPr sz="2400" dirty="0">
                <a:solidFill>
                  <a:srgbClr val="C00000"/>
                </a:solidFill>
                <a:latin typeface="+mn-lt"/>
                <a:cs typeface="Arial MT"/>
              </a:rPr>
              <a:t>pair</a:t>
            </a:r>
            <a:r>
              <a:rPr sz="2400" spc="-27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of</a:t>
            </a:r>
            <a:r>
              <a:rPr sz="2400" spc="-27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symbols</a:t>
            </a:r>
            <a:r>
              <a:rPr sz="2400" spc="-27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from</a:t>
            </a:r>
            <a:r>
              <a:rPr sz="2400" spc="-27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the</a:t>
            </a:r>
            <a:r>
              <a:rPr sz="2400" spc="-27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current</a:t>
            </a:r>
            <a:r>
              <a:rPr sz="2400" spc="-20" dirty="0">
                <a:latin typeface="+mn-lt"/>
                <a:cs typeface="Arial MT"/>
              </a:rPr>
              <a:t> </a:t>
            </a:r>
            <a:r>
              <a:rPr sz="2400" spc="-13" dirty="0">
                <a:latin typeface="+mn-lt"/>
                <a:cs typeface="Arial MT"/>
              </a:rPr>
              <a:t>vocabulary</a:t>
            </a:r>
            <a:endParaRPr sz="2400" dirty="0">
              <a:latin typeface="+mn-lt"/>
              <a:cs typeface="Arial MT"/>
            </a:endParaRPr>
          </a:p>
          <a:p>
            <a:pPr marL="524085" indent="-457200">
              <a:spcBef>
                <a:spcPts val="433"/>
              </a:spcBef>
              <a:buFont typeface="+mj-lt"/>
              <a:buAutoNum type="arabicPeriod"/>
              <a:tabLst>
                <a:tab pos="625671" algn="l"/>
              </a:tabLst>
            </a:pPr>
            <a:r>
              <a:rPr lang="en-US" sz="2400" dirty="0">
                <a:solidFill>
                  <a:srgbClr val="C00000"/>
                </a:solidFill>
                <a:latin typeface="+mn-lt"/>
                <a:cs typeface="Arial MT"/>
              </a:rPr>
              <a:t>Merge </a:t>
            </a:r>
            <a:r>
              <a:rPr lang="en-US" sz="2400" dirty="0">
                <a:latin typeface="+mn-lt"/>
                <a:cs typeface="Arial MT"/>
              </a:rPr>
              <a:t>and a</a:t>
            </a:r>
            <a:r>
              <a:rPr sz="2400" dirty="0">
                <a:latin typeface="+mn-lt"/>
                <a:cs typeface="Arial MT"/>
              </a:rPr>
              <a:t>dd</a:t>
            </a:r>
            <a:r>
              <a:rPr sz="2400" spc="-13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this</a:t>
            </a:r>
            <a:r>
              <a:rPr sz="2400" spc="-13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to</a:t>
            </a:r>
            <a:r>
              <a:rPr sz="2400" spc="-13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the</a:t>
            </a:r>
            <a:r>
              <a:rPr sz="2400" spc="-13" dirty="0">
                <a:latin typeface="+mn-lt"/>
                <a:cs typeface="Arial MT"/>
              </a:rPr>
              <a:t> </a:t>
            </a:r>
            <a:r>
              <a:rPr sz="2400" dirty="0">
                <a:solidFill>
                  <a:srgbClr val="C00000"/>
                </a:solidFill>
                <a:latin typeface="+mn-lt"/>
                <a:cs typeface="Arial MT"/>
              </a:rPr>
              <a:t>vocabulary</a:t>
            </a:r>
            <a:r>
              <a:rPr sz="2400" spc="-13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and</a:t>
            </a:r>
            <a:r>
              <a:rPr sz="2400" spc="-13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size</a:t>
            </a:r>
            <a:r>
              <a:rPr sz="2400" spc="-13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of</a:t>
            </a:r>
            <a:r>
              <a:rPr sz="2400" spc="-13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vocabulary</a:t>
            </a:r>
            <a:r>
              <a:rPr sz="2400" spc="-13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increases</a:t>
            </a:r>
            <a:r>
              <a:rPr sz="2400" spc="-13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by</a:t>
            </a:r>
            <a:r>
              <a:rPr sz="2400" spc="-13" dirty="0">
                <a:latin typeface="+mn-lt"/>
                <a:cs typeface="Arial MT"/>
              </a:rPr>
              <a:t> </a:t>
            </a:r>
            <a:r>
              <a:rPr sz="2400" spc="-33" dirty="0">
                <a:latin typeface="+mn-lt"/>
                <a:cs typeface="Arial MT"/>
              </a:rPr>
              <a:t>one</a:t>
            </a:r>
            <a:endParaRPr sz="2400" dirty="0">
              <a:latin typeface="+mn-lt"/>
              <a:cs typeface="Arial MT"/>
            </a:endParaRPr>
          </a:p>
          <a:p>
            <a:pPr marL="550331" indent="-457200">
              <a:spcBef>
                <a:spcPts val="433"/>
              </a:spcBef>
              <a:buFont typeface="+mj-lt"/>
              <a:buAutoNum type="arabicPeriod"/>
              <a:tabLst>
                <a:tab pos="625671" algn="l"/>
              </a:tabLst>
            </a:pPr>
            <a:r>
              <a:rPr sz="2400" dirty="0">
                <a:latin typeface="+mn-lt"/>
                <a:cs typeface="Arial MT"/>
              </a:rPr>
              <a:t>Repeat</a:t>
            </a:r>
            <a:r>
              <a:rPr sz="2400" spc="-27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steps</a:t>
            </a:r>
            <a:r>
              <a:rPr sz="2400" spc="-20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(2)</a:t>
            </a:r>
            <a:r>
              <a:rPr sz="2400" spc="-20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and</a:t>
            </a:r>
            <a:r>
              <a:rPr sz="2400" spc="-20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(3)</a:t>
            </a:r>
            <a:r>
              <a:rPr sz="2400" spc="-20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till</a:t>
            </a:r>
            <a:r>
              <a:rPr sz="2400" spc="-20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the</a:t>
            </a:r>
            <a:r>
              <a:rPr sz="2400" spc="-20" dirty="0">
                <a:latin typeface="+mn-lt"/>
                <a:cs typeface="Arial MT"/>
              </a:rPr>
              <a:t> </a:t>
            </a:r>
            <a:r>
              <a:rPr sz="2400" dirty="0">
                <a:solidFill>
                  <a:srgbClr val="C00000"/>
                </a:solidFill>
                <a:latin typeface="+mn-lt"/>
                <a:cs typeface="Arial MT"/>
              </a:rPr>
              <a:t>defined</a:t>
            </a:r>
            <a:r>
              <a:rPr sz="2400" spc="-20" dirty="0">
                <a:solidFill>
                  <a:srgbClr val="C00000"/>
                </a:solidFill>
                <a:latin typeface="+mn-lt"/>
                <a:cs typeface="Arial MT"/>
              </a:rPr>
              <a:t> </a:t>
            </a:r>
            <a:r>
              <a:rPr sz="2400" dirty="0">
                <a:solidFill>
                  <a:srgbClr val="C00000"/>
                </a:solidFill>
                <a:latin typeface="+mn-lt"/>
                <a:cs typeface="Arial MT"/>
              </a:rPr>
              <a:t>number</a:t>
            </a:r>
            <a:r>
              <a:rPr sz="2400" spc="-20" dirty="0">
                <a:solidFill>
                  <a:srgbClr val="C00000"/>
                </a:solidFill>
                <a:latin typeface="+mn-lt"/>
                <a:cs typeface="Arial MT"/>
              </a:rPr>
              <a:t> </a:t>
            </a:r>
            <a:r>
              <a:rPr sz="2400" dirty="0">
                <a:solidFill>
                  <a:srgbClr val="C00000"/>
                </a:solidFill>
                <a:latin typeface="+mn-lt"/>
                <a:cs typeface="Arial MT"/>
              </a:rPr>
              <a:t>of</a:t>
            </a:r>
            <a:r>
              <a:rPr sz="2400" spc="-20" dirty="0">
                <a:solidFill>
                  <a:srgbClr val="C00000"/>
                </a:solidFill>
                <a:latin typeface="+mn-lt"/>
                <a:cs typeface="Arial MT"/>
              </a:rPr>
              <a:t> </a:t>
            </a:r>
            <a:r>
              <a:rPr sz="2400" dirty="0">
                <a:solidFill>
                  <a:srgbClr val="C00000"/>
                </a:solidFill>
                <a:latin typeface="+mn-lt"/>
                <a:cs typeface="Arial MT"/>
              </a:rPr>
              <a:t>tokens</a:t>
            </a:r>
            <a:r>
              <a:rPr sz="2400" spc="-20" dirty="0">
                <a:solidFill>
                  <a:srgbClr val="C00000"/>
                </a:solidFill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are</a:t>
            </a:r>
            <a:r>
              <a:rPr sz="2400" spc="-20" dirty="0">
                <a:latin typeface="+mn-lt"/>
                <a:cs typeface="Arial MT"/>
              </a:rPr>
              <a:t> </a:t>
            </a:r>
            <a:r>
              <a:rPr sz="2400" spc="-13" dirty="0">
                <a:latin typeface="+mn-lt"/>
                <a:cs typeface="Arial MT"/>
              </a:rPr>
              <a:t>built</a:t>
            </a:r>
            <a:r>
              <a:rPr lang="en-US" sz="2400" spc="-13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"/>
              </a:rPr>
              <a:t>or</a:t>
            </a:r>
            <a:r>
              <a:rPr sz="2400" b="1" spc="-40" dirty="0">
                <a:latin typeface="+mn-lt"/>
                <a:cs typeface="Arial"/>
              </a:rPr>
              <a:t> </a:t>
            </a:r>
            <a:r>
              <a:rPr sz="2400" dirty="0">
                <a:latin typeface="+mn-lt"/>
                <a:cs typeface="Arial MT"/>
              </a:rPr>
              <a:t>no</a:t>
            </a:r>
            <a:r>
              <a:rPr sz="2400" spc="-27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new</a:t>
            </a:r>
            <a:r>
              <a:rPr sz="2400" spc="-27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combination</a:t>
            </a:r>
            <a:r>
              <a:rPr sz="2400" spc="-27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of</a:t>
            </a:r>
            <a:r>
              <a:rPr sz="2400" spc="-33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symbols</a:t>
            </a:r>
            <a:r>
              <a:rPr sz="2400" spc="-27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exist</a:t>
            </a:r>
            <a:r>
              <a:rPr sz="2400" spc="-27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with</a:t>
            </a:r>
            <a:r>
              <a:rPr sz="2400" spc="-27" dirty="0">
                <a:latin typeface="+mn-lt"/>
                <a:cs typeface="Arial MT"/>
              </a:rPr>
              <a:t> </a:t>
            </a:r>
            <a:r>
              <a:rPr sz="2400" dirty="0">
                <a:solidFill>
                  <a:srgbClr val="C00000"/>
                </a:solidFill>
                <a:latin typeface="+mn-lt"/>
                <a:cs typeface="Arial MT"/>
              </a:rPr>
              <a:t>required</a:t>
            </a:r>
            <a:r>
              <a:rPr sz="2400" spc="-27" dirty="0">
                <a:solidFill>
                  <a:srgbClr val="C00000"/>
                </a:solidFill>
                <a:latin typeface="+mn-lt"/>
                <a:cs typeface="Arial MT"/>
              </a:rPr>
              <a:t> </a:t>
            </a:r>
            <a:r>
              <a:rPr sz="2400" spc="-13" dirty="0">
                <a:solidFill>
                  <a:srgbClr val="C00000"/>
                </a:solidFill>
                <a:latin typeface="+mn-lt"/>
                <a:cs typeface="Arial MT"/>
              </a:rPr>
              <a:t>frequency</a:t>
            </a:r>
            <a:endParaRPr lang="en-US" sz="2400" spc="-13" dirty="0">
              <a:solidFill>
                <a:srgbClr val="C00000"/>
              </a:solidFill>
              <a:latin typeface="+mn-lt"/>
              <a:cs typeface="Arial MT"/>
            </a:endParaRPr>
          </a:p>
          <a:p>
            <a:pPr marL="509588" indent="-457200">
              <a:spcBef>
                <a:spcPts val="427"/>
              </a:spcBef>
              <a:buFont typeface="+mj-lt"/>
              <a:buAutoNum type="arabicPeriod"/>
            </a:pPr>
            <a:r>
              <a:rPr lang="en-US" sz="2400" spc="-13" dirty="0">
                <a:solidFill>
                  <a:srgbClr val="C00000"/>
                </a:solidFill>
                <a:latin typeface="+mn-lt"/>
                <a:cs typeface="Arial MT"/>
              </a:rPr>
              <a:t>In BPE inference, larger tokens are generally preferred for representing words</a:t>
            </a:r>
          </a:p>
          <a:p>
            <a:pPr marL="1083718" indent="-457200">
              <a:spcBef>
                <a:spcPts val="427"/>
              </a:spcBef>
              <a:buFont typeface="+mj-lt"/>
              <a:buAutoNum type="arabicPeriod"/>
            </a:pPr>
            <a:endParaRPr lang="en-US" sz="2400" spc="-13" dirty="0">
              <a:solidFill>
                <a:srgbClr val="C00000"/>
              </a:solidFill>
              <a:latin typeface="+mn-lt"/>
              <a:cs typeface="Arial M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CC8017-1DB5-87D7-0BD2-391DA1DD6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485" y="4761186"/>
            <a:ext cx="2721030" cy="209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462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10F20-F543-F54F-0D3D-1E146975D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570" y="133898"/>
            <a:ext cx="10515600" cy="1325563"/>
          </a:xfrm>
        </p:spPr>
        <p:txBody>
          <a:bodyPr/>
          <a:lstStyle/>
          <a:p>
            <a:r>
              <a:rPr lang="en-US" dirty="0"/>
              <a:t>BPE Training- Example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94E2833-CBA1-DEA5-A32D-EE52B3F24CF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199" y="1108202"/>
            <a:ext cx="11143593" cy="5786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sz="2400" dirty="0"/>
              <a:t>Training data contains ["low", "lower", "lowest“] , min-frequency = 3: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1- Initial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representation (characters):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low = ['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 Unicode MS"/>
              </a:rPr>
              <a:t>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', '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 Unicode MS"/>
              </a:rPr>
              <a:t>o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', '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 Unicode MS"/>
              </a:rPr>
              <a:t>w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']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lower = ['l', 'o', 'w', '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 Unicode MS"/>
              </a:rPr>
              <a:t>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', '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 Unicode MS"/>
              </a:rPr>
              <a:t>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']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lowest = ['l', 'o', 'w', 'e', '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 Unicode MS"/>
              </a:rPr>
              <a:t>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', ‘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 Unicode MS"/>
              </a:rPr>
              <a:t>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’]         (7 tokens in vocabulary)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2,3- Find and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merge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most frequent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character pairs in the corpus: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"l" and "o" are the most frequent pair:</a:t>
            </a: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buFontTx/>
              <a:buChar char="•"/>
            </a:pPr>
            <a:r>
              <a:rPr lang="en-US" altLang="en-US" sz="1800" dirty="0">
                <a:latin typeface="Arial Unicode MS"/>
              </a:rPr>
              <a:t>low = ['</a:t>
            </a:r>
            <a:r>
              <a:rPr lang="en-US" altLang="en-US" sz="1800" dirty="0">
                <a:solidFill>
                  <a:srgbClr val="C00000"/>
                </a:solidFill>
                <a:latin typeface="Arial Unicode MS"/>
              </a:rPr>
              <a:t>lo</a:t>
            </a:r>
            <a:r>
              <a:rPr lang="en-US" altLang="en-US" sz="1800" dirty="0">
                <a:latin typeface="Arial Unicode MS"/>
              </a:rPr>
              <a:t>', 'w']</a:t>
            </a: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buFontTx/>
              <a:buChar char="•"/>
            </a:pPr>
            <a:r>
              <a:rPr lang="en-US" altLang="en-US" sz="1800" dirty="0">
                <a:latin typeface="Arial Unicode MS"/>
              </a:rPr>
              <a:t>lower = ['lo', 'w', 'e', 'r']</a:t>
            </a:r>
          </a:p>
          <a:p>
            <a:pPr marL="0" marR="0" lvl="1" indent="0" defTabSz="914400" eaLnBrk="0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lang="en-US" altLang="en-US" sz="1800" dirty="0">
                <a:latin typeface="Arial Unicode MS"/>
              </a:rPr>
              <a:t>lowest = ['lo', 'w', 'e', 's', ‘t’]             (8 tokens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 vocabulary</a:t>
            </a:r>
            <a:r>
              <a:rPr lang="en-US" altLang="en-US" sz="1800" dirty="0">
                <a:latin typeface="Arial Unicode MS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“lo" and “w" are the most frequent pair:</a:t>
            </a: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buFontTx/>
              <a:buChar char="•"/>
            </a:pPr>
            <a:r>
              <a:rPr lang="en-US" altLang="en-US" sz="1800" dirty="0">
                <a:latin typeface="Arial Unicode MS"/>
              </a:rPr>
              <a:t>low = ['</a:t>
            </a:r>
            <a:r>
              <a:rPr lang="en-US" altLang="en-US" sz="1800" dirty="0">
                <a:solidFill>
                  <a:srgbClr val="C00000"/>
                </a:solidFill>
                <a:latin typeface="Arial Unicode MS"/>
              </a:rPr>
              <a:t>low</a:t>
            </a:r>
            <a:r>
              <a:rPr lang="en-US" altLang="en-US" sz="1800" dirty="0">
                <a:latin typeface="Arial Unicode MS"/>
              </a:rPr>
              <a:t>']</a:t>
            </a: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buFontTx/>
              <a:buChar char="•"/>
            </a:pPr>
            <a:r>
              <a:rPr lang="en-US" altLang="en-US" sz="1800" dirty="0">
                <a:latin typeface="Arial Unicode MS"/>
              </a:rPr>
              <a:t>lower = ['low', 'e', 'r']</a:t>
            </a:r>
          </a:p>
          <a:p>
            <a:pPr marL="0" marR="0" lvl="1" indent="0" defTabSz="914400" eaLnBrk="0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lang="en-US" altLang="en-US" sz="1800" dirty="0">
                <a:latin typeface="Arial Unicode MS"/>
              </a:rPr>
              <a:t>lowest = ['low', 'e', 's', ‘t’]                 (9 tokens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 vocabulary</a:t>
            </a:r>
            <a:r>
              <a:rPr lang="en-US" altLang="en-US" sz="1800" dirty="0">
                <a:latin typeface="Arial Unicode MS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1" indent="0" defTabSz="914400" eaLnBrk="0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Repeat till maximum number of tokens or there is no frequent pair (based on minimum frequency threshold)</a:t>
            </a:r>
            <a:endParaRPr lang="en-US" altLang="en-US" sz="2000" dirty="0">
              <a:latin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2862736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858A5-CAB0-3AFC-ED10-B147A51A7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Limitations of BPE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9ADB77B-3DF9-9E1A-B209-427974D860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46804"/>
            <a:ext cx="10515600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Efficient Vocabulary Size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BPE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limits the vocabulary size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while still being able to represent a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vast number of words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by breaking rare words into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subword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units.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Handling Out-of-Vocabulary (OOV) Words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BPE can break down unseen or rare words into smaller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known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</a:rPr>
              <a:t>subwords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helping the model generalize better.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Flexibility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BPE ensures that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common words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are treated as whole units, while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rare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or complex words are split into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meaningful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</a:rPr>
              <a:t>subwords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Suboptimal for Morphologically Rich Languages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BPE can sometimes produce unnatural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subword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splits in languages with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cs typeface="Arial" panose="020B0604020202020204" pitchFamily="34" charset="0"/>
              </a:rPr>
              <a:t>complex morphology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607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15421-3DC3-5BE9-0431-CA6372949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WordPiece</a:t>
            </a:r>
            <a:r>
              <a:rPr lang="en-US" dirty="0"/>
              <a:t> Tokenization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082FA-1621-A53C-A26E-56417B231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 err="1"/>
              <a:t>WordPiece</a:t>
            </a:r>
            <a:r>
              <a:rPr lang="en-US" dirty="0"/>
              <a:t> is a </a:t>
            </a:r>
            <a:r>
              <a:rPr lang="en-US" dirty="0" err="1">
                <a:solidFill>
                  <a:srgbClr val="C00000"/>
                </a:solidFill>
              </a:rPr>
              <a:t>subword</a:t>
            </a:r>
            <a:r>
              <a:rPr lang="en-US" dirty="0"/>
              <a:t> tokenization technique which merges characters and </a:t>
            </a:r>
            <a:r>
              <a:rPr lang="en-US" dirty="0" err="1"/>
              <a:t>subwords</a:t>
            </a:r>
            <a:r>
              <a:rPr lang="en-US" dirty="0"/>
              <a:t> in a way that </a:t>
            </a:r>
            <a:r>
              <a:rPr lang="en-US" dirty="0">
                <a:solidFill>
                  <a:srgbClr val="C00000"/>
                </a:solidFill>
              </a:rPr>
              <a:t>preserves semantic </a:t>
            </a:r>
            <a:r>
              <a:rPr lang="en-US" dirty="0"/>
              <a:t>meaning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 err="1"/>
              <a:t>WordPiece</a:t>
            </a:r>
            <a:r>
              <a:rPr lang="en-US" dirty="0"/>
              <a:t> algorithm is </a:t>
            </a:r>
            <a:r>
              <a:rPr lang="en-US" dirty="0">
                <a:solidFill>
                  <a:srgbClr val="C00000"/>
                </a:solidFill>
              </a:rPr>
              <a:t>similar to BPE</a:t>
            </a:r>
          </a:p>
          <a:p>
            <a:r>
              <a:rPr lang="en-US" dirty="0" err="1"/>
              <a:t>WordPiece</a:t>
            </a:r>
            <a:r>
              <a:rPr lang="en-US" dirty="0"/>
              <a:t> chooses </a:t>
            </a:r>
            <a:r>
              <a:rPr lang="en-US" dirty="0" err="1"/>
              <a:t>subword</a:t>
            </a:r>
            <a:r>
              <a:rPr lang="en-US" dirty="0"/>
              <a:t> merges that </a:t>
            </a:r>
            <a:r>
              <a:rPr lang="en-US" dirty="0">
                <a:solidFill>
                  <a:srgbClr val="C00000"/>
                </a:solidFill>
              </a:rPr>
              <a:t>maximizing the likelihood</a:t>
            </a:r>
            <a:r>
              <a:rPr lang="en-US" dirty="0"/>
              <a:t> of sequence in the training data.</a:t>
            </a:r>
          </a:p>
          <a:p>
            <a:r>
              <a:rPr lang="en-US" dirty="0" err="1"/>
              <a:t>WordPiece</a:t>
            </a:r>
            <a:r>
              <a:rPr lang="en-US" dirty="0"/>
              <a:t> tends to result in </a:t>
            </a:r>
            <a:r>
              <a:rPr lang="en-US" dirty="0" err="1"/>
              <a:t>subword</a:t>
            </a:r>
            <a:r>
              <a:rPr lang="en-US" dirty="0"/>
              <a:t> tokens that are more meaningful in languages with </a:t>
            </a:r>
            <a:r>
              <a:rPr lang="en-US" dirty="0">
                <a:solidFill>
                  <a:srgbClr val="C00000"/>
                </a:solidFill>
              </a:rPr>
              <a:t>complex morphology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D8298A-36C8-D3BE-FC79-256950C59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5299" y="2853660"/>
            <a:ext cx="2191453" cy="15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038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4802" y="404392"/>
            <a:ext cx="11627499" cy="697627"/>
          </a:xfrm>
          <a:prstGeom prst="rect">
            <a:avLst/>
          </a:prstGeom>
        </p:spPr>
        <p:txBody>
          <a:bodyPr vert="horz" wrap="square" lIns="0" tIns="2032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720272" rtl="1">
              <a:lnSpc>
                <a:spcPct val="100000"/>
              </a:lnSpc>
              <a:spcBef>
                <a:spcPts val="160"/>
              </a:spcBef>
            </a:pPr>
            <a:r>
              <a:rPr lang="en-US" dirty="0"/>
              <a:t>Normalization</a:t>
            </a:r>
            <a:endParaRPr spc="-13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8847001" y="4854767"/>
            <a:ext cx="230623" cy="1676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8585">
              <a:spcBef>
                <a:spcPts val="5"/>
              </a:spcBef>
            </a:pPr>
            <a:fld id="{81D60167-4931-47E6-BA6A-407CBD079E47}" type="slidenum">
              <a:rPr lang="en-US" spc="-50" smtClean="0"/>
              <a:pPr marL="108585">
                <a:spcBef>
                  <a:spcPts val="5"/>
                </a:spcBef>
              </a:pPr>
              <a:t>29</a:t>
            </a:fld>
            <a:endParaRPr spc="-33" dirty="0"/>
          </a:p>
        </p:txBody>
      </p:sp>
      <p:sp>
        <p:nvSpPr>
          <p:cNvPr id="3" name="object 3"/>
          <p:cNvSpPr txBox="1"/>
          <p:nvPr/>
        </p:nvSpPr>
        <p:spPr>
          <a:xfrm>
            <a:off x="364802" y="1524831"/>
            <a:ext cx="11462394" cy="525015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6933">
              <a:spcBef>
                <a:spcPts val="1180"/>
              </a:spcBef>
            </a:pPr>
            <a:r>
              <a:rPr lang="en-US" sz="2400" dirty="0">
                <a:latin typeface="+mn-lt"/>
                <a:cs typeface="Arial MT"/>
              </a:rPr>
              <a:t>Lowercasing, removing punctuation and stop-words and handling special characters.</a:t>
            </a:r>
          </a:p>
          <a:p>
            <a:pPr marL="16933">
              <a:spcBef>
                <a:spcPts val="1180"/>
              </a:spcBef>
            </a:pPr>
            <a:endParaRPr lang="en-US" sz="2400" dirty="0">
              <a:latin typeface="+mn-lt"/>
              <a:cs typeface="Arial MT"/>
            </a:endParaRPr>
          </a:p>
          <a:p>
            <a:pPr marL="16933">
              <a:spcBef>
                <a:spcPts val="1180"/>
              </a:spcBef>
            </a:pPr>
            <a:r>
              <a:rPr lang="en-US" sz="2400" b="1" dirty="0" err="1">
                <a:latin typeface="+mn-lt"/>
                <a:cs typeface="Arial MT"/>
              </a:rPr>
              <a:t>Stopwords</a:t>
            </a:r>
            <a:r>
              <a:rPr lang="en-US" sz="2400" b="1" dirty="0">
                <a:latin typeface="+mn-lt"/>
                <a:cs typeface="Arial MT"/>
              </a:rPr>
              <a:t> Removal</a:t>
            </a:r>
            <a:r>
              <a:rPr lang="en-US" sz="2400" dirty="0">
                <a:latin typeface="+mn-lt"/>
                <a:cs typeface="Arial MT"/>
              </a:rPr>
              <a:t>: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Arial MT"/>
              </a:rPr>
              <a:t>Eliminating</a:t>
            </a:r>
            <a:r>
              <a:rPr lang="en-US" sz="2400" dirty="0">
                <a:solidFill>
                  <a:srgbClr val="0000FF"/>
                </a:solidFill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Words</a:t>
            </a:r>
            <a:r>
              <a:rPr sz="2400" spc="-47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that</a:t>
            </a:r>
            <a:r>
              <a:rPr sz="2400" spc="-47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are</a:t>
            </a:r>
            <a:r>
              <a:rPr sz="2400" spc="-40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function</a:t>
            </a:r>
            <a:r>
              <a:rPr sz="2400" spc="-47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words</a:t>
            </a:r>
            <a:r>
              <a:rPr sz="2400" spc="-40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helping</a:t>
            </a:r>
            <a:r>
              <a:rPr sz="2400" spc="-47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form</a:t>
            </a:r>
            <a:r>
              <a:rPr sz="2400" spc="-40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sentence</a:t>
            </a:r>
            <a:r>
              <a:rPr sz="2400" spc="-47" dirty="0">
                <a:latin typeface="+mn-lt"/>
                <a:cs typeface="Arial MT"/>
              </a:rPr>
              <a:t> </a:t>
            </a:r>
            <a:r>
              <a:rPr sz="2400" spc="-13" dirty="0">
                <a:solidFill>
                  <a:srgbClr val="C00000"/>
                </a:solidFill>
                <a:latin typeface="+mn-lt"/>
                <a:cs typeface="Arial MT"/>
              </a:rPr>
              <a:t>structure</a:t>
            </a:r>
            <a:r>
              <a:rPr sz="2400" spc="-13" dirty="0">
                <a:latin typeface="+mn-lt"/>
                <a:cs typeface="Arial MT"/>
              </a:rPr>
              <a:t>:</a:t>
            </a:r>
            <a:r>
              <a:rPr sz="2400" spc="-40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the,</a:t>
            </a:r>
            <a:r>
              <a:rPr sz="2400" spc="-47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of,</a:t>
            </a:r>
            <a:r>
              <a:rPr sz="2400" spc="-40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and,</a:t>
            </a:r>
            <a:r>
              <a:rPr lang="en-US" sz="2400" spc="-40" dirty="0">
                <a:latin typeface="+mn-lt"/>
                <a:cs typeface="Arial MT"/>
              </a:rPr>
              <a:t> … :</a:t>
            </a:r>
            <a:endParaRPr sz="2400" dirty="0">
              <a:latin typeface="+mn-lt"/>
              <a:cs typeface="Arial MT"/>
            </a:endParaRPr>
          </a:p>
          <a:p>
            <a:pPr marL="1235256" lvl="1" indent="-468195">
              <a:spcBef>
                <a:spcPts val="387"/>
              </a:spcBef>
              <a:buFont typeface="Arial" panose="020B0604020202020204" pitchFamily="34" charset="0"/>
              <a:buChar char="•"/>
              <a:tabLst>
                <a:tab pos="1235256" algn="l"/>
              </a:tabLst>
            </a:pPr>
            <a:r>
              <a:rPr lang="en-US" sz="2400" dirty="0">
                <a:solidFill>
                  <a:srgbClr val="C00000"/>
                </a:solidFill>
                <a:latin typeface="+mn-lt"/>
                <a:cs typeface="Arial MT"/>
              </a:rPr>
              <a:t>Reduces the complexity</a:t>
            </a:r>
            <a:r>
              <a:rPr lang="en-US" sz="2400" dirty="0">
                <a:latin typeface="+mn-lt"/>
                <a:cs typeface="Arial MT"/>
              </a:rPr>
              <a:t> of the text, helping focus on the more meaningful parts of the content </a:t>
            </a:r>
          </a:p>
          <a:p>
            <a:pPr marL="1235256" lvl="1" indent="-468195">
              <a:spcBef>
                <a:spcPts val="387"/>
              </a:spcBef>
              <a:buFont typeface="Arial" panose="020B0604020202020204" pitchFamily="34" charset="0"/>
              <a:buChar char="•"/>
              <a:tabLst>
                <a:tab pos="1235256" algn="l"/>
              </a:tabLst>
            </a:pPr>
            <a:r>
              <a:rPr lang="en-US" sz="2400" dirty="0">
                <a:latin typeface="+mn-lt"/>
                <a:cs typeface="Arial MT"/>
              </a:rPr>
              <a:t>create a more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Arial MT"/>
              </a:rPr>
              <a:t>uniform</a:t>
            </a:r>
            <a:r>
              <a:rPr lang="en-US" sz="2400" dirty="0">
                <a:latin typeface="+mn-lt"/>
                <a:cs typeface="Arial MT"/>
              </a:rPr>
              <a:t> text</a:t>
            </a:r>
          </a:p>
          <a:p>
            <a:pPr marL="767061" lvl="1">
              <a:spcBef>
                <a:spcPts val="387"/>
              </a:spcBef>
              <a:tabLst>
                <a:tab pos="1235256" algn="l"/>
              </a:tabLst>
            </a:pPr>
            <a:endParaRPr lang="en-US" sz="2400" dirty="0">
              <a:latin typeface="+mn-lt"/>
              <a:cs typeface="Arial MT"/>
            </a:endParaRPr>
          </a:p>
          <a:p>
            <a:pPr marL="767061" lvl="1">
              <a:spcBef>
                <a:spcPts val="387"/>
              </a:spcBef>
              <a:tabLst>
                <a:tab pos="1235256" algn="l"/>
              </a:tabLst>
            </a:pPr>
            <a:endParaRPr lang="en-US" sz="2400" dirty="0">
              <a:latin typeface="+mn-lt"/>
              <a:cs typeface="Arial MT"/>
            </a:endParaRPr>
          </a:p>
          <a:p>
            <a:pPr marL="767061" lvl="1">
              <a:spcBef>
                <a:spcPts val="387"/>
              </a:spcBef>
              <a:tabLst>
                <a:tab pos="1235256" algn="l"/>
              </a:tabLst>
            </a:pPr>
            <a:r>
              <a:rPr sz="2400" dirty="0">
                <a:latin typeface="+mn-lt"/>
                <a:cs typeface="Arial MT"/>
              </a:rPr>
              <a:t>Can</a:t>
            </a:r>
            <a:r>
              <a:rPr sz="2400" spc="-40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sometimes</a:t>
            </a:r>
            <a:r>
              <a:rPr sz="2400" spc="-40" dirty="0">
                <a:latin typeface="+mn-lt"/>
                <a:cs typeface="Arial MT"/>
              </a:rPr>
              <a:t> </a:t>
            </a:r>
            <a:r>
              <a:rPr sz="2400" dirty="0">
                <a:solidFill>
                  <a:srgbClr val="C00000"/>
                </a:solidFill>
                <a:latin typeface="+mn-lt"/>
                <a:cs typeface="Arial MT"/>
              </a:rPr>
              <a:t>cause</a:t>
            </a:r>
            <a:r>
              <a:rPr sz="2400" spc="-33" dirty="0">
                <a:solidFill>
                  <a:srgbClr val="C00000"/>
                </a:solidFill>
                <a:latin typeface="+mn-lt"/>
                <a:cs typeface="Arial MT"/>
              </a:rPr>
              <a:t> </a:t>
            </a:r>
            <a:r>
              <a:rPr sz="2400" dirty="0">
                <a:solidFill>
                  <a:srgbClr val="C00000"/>
                </a:solidFill>
                <a:latin typeface="+mn-lt"/>
                <a:cs typeface="Arial MT"/>
              </a:rPr>
              <a:t>issues</a:t>
            </a:r>
            <a:r>
              <a:rPr sz="2400" spc="-40" dirty="0">
                <a:solidFill>
                  <a:srgbClr val="C00000"/>
                </a:solidFill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for</a:t>
            </a:r>
            <a:r>
              <a:rPr sz="2400" spc="-33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NLP</a:t>
            </a:r>
            <a:r>
              <a:rPr sz="2400" spc="-80" dirty="0">
                <a:latin typeface="+mn-lt"/>
                <a:cs typeface="Arial MT"/>
              </a:rPr>
              <a:t> </a:t>
            </a:r>
            <a:r>
              <a:rPr sz="2400" spc="-13" dirty="0">
                <a:latin typeface="+mn-lt"/>
                <a:cs typeface="Arial MT"/>
              </a:rPr>
              <a:t>tasks:</a:t>
            </a:r>
            <a:r>
              <a:rPr lang="en-US" sz="2400" spc="-13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e.g.,</a:t>
            </a:r>
            <a:r>
              <a:rPr sz="2400" spc="-53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phrases:</a:t>
            </a:r>
            <a:r>
              <a:rPr sz="2400" spc="-47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“to</a:t>
            </a:r>
            <a:r>
              <a:rPr sz="2400" spc="-47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be</a:t>
            </a:r>
            <a:r>
              <a:rPr sz="2400" spc="-47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or</a:t>
            </a:r>
            <a:r>
              <a:rPr sz="2400" spc="-47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not</a:t>
            </a:r>
            <a:r>
              <a:rPr sz="2400" spc="-47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to</a:t>
            </a:r>
            <a:r>
              <a:rPr sz="2400" spc="-47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be”,</a:t>
            </a:r>
            <a:r>
              <a:rPr sz="2400" spc="-47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“let</a:t>
            </a:r>
            <a:r>
              <a:rPr sz="2400" spc="-47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it</a:t>
            </a:r>
            <a:r>
              <a:rPr sz="2400" spc="-53" dirty="0">
                <a:latin typeface="+mn-lt"/>
                <a:cs typeface="Arial MT"/>
              </a:rPr>
              <a:t> </a:t>
            </a:r>
            <a:r>
              <a:rPr sz="2400" dirty="0">
                <a:latin typeface="+mn-lt"/>
                <a:cs typeface="Arial MT"/>
              </a:rPr>
              <a:t>be”</a:t>
            </a:r>
            <a:endParaRPr lang="en-US" sz="2400" dirty="0">
              <a:latin typeface="+mn-lt"/>
              <a:cs typeface="Arial MT"/>
            </a:endParaRPr>
          </a:p>
          <a:p>
            <a:pPr marL="767061" lvl="1">
              <a:spcBef>
                <a:spcPts val="380"/>
              </a:spcBef>
              <a:tabLst>
                <a:tab pos="1235256" algn="l"/>
              </a:tabLst>
            </a:pPr>
            <a:r>
              <a:rPr lang="en-US" sz="2400" dirty="0">
                <a:latin typeface="+mn-lt"/>
                <a:cs typeface="Arial MT"/>
              </a:rPr>
              <a:t>For</a:t>
            </a:r>
            <a:r>
              <a:rPr lang="en-US" sz="2400" spc="-33" dirty="0">
                <a:latin typeface="+mn-lt"/>
                <a:cs typeface="Arial MT"/>
              </a:rPr>
              <a:t> </a:t>
            </a:r>
            <a:r>
              <a:rPr lang="en-US" sz="2400" dirty="0">
                <a:latin typeface="+mn-lt"/>
                <a:cs typeface="Arial MT"/>
              </a:rPr>
              <a:t>an</a:t>
            </a:r>
            <a:r>
              <a:rPr lang="en-US" sz="2400" spc="-33" dirty="0">
                <a:latin typeface="+mn-lt"/>
                <a:cs typeface="Arial MT"/>
              </a:rPr>
              <a:t> </a:t>
            </a:r>
            <a:r>
              <a:rPr lang="en-US" sz="2400" dirty="0">
                <a:latin typeface="+mn-lt"/>
                <a:cs typeface="Arial MT"/>
              </a:rPr>
              <a:t>application,</a:t>
            </a:r>
            <a:r>
              <a:rPr lang="en-US" sz="2400" spc="-33" dirty="0">
                <a:latin typeface="+mn-lt"/>
                <a:cs typeface="Arial MT"/>
              </a:rPr>
              <a:t> </a:t>
            </a:r>
            <a:r>
              <a:rPr lang="en-US" sz="2400" dirty="0">
                <a:latin typeface="+mn-lt"/>
                <a:cs typeface="Arial MT"/>
              </a:rPr>
              <a:t>an</a:t>
            </a:r>
            <a:r>
              <a:rPr lang="en-US" sz="2400" spc="-33" dirty="0">
                <a:latin typeface="+mn-lt"/>
                <a:cs typeface="Arial MT"/>
              </a:rPr>
              <a:t> </a:t>
            </a:r>
            <a:r>
              <a:rPr lang="en-US" sz="2400" dirty="0">
                <a:latin typeface="+mn-lt"/>
                <a:cs typeface="Arial MT"/>
              </a:rPr>
              <a:t>additional</a:t>
            </a:r>
            <a:r>
              <a:rPr lang="en-US" sz="2400" spc="-33" dirty="0">
                <a:latin typeface="+mn-lt"/>
                <a:cs typeface="Arial MT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Arial MT"/>
              </a:rPr>
              <a:t>domain</a:t>
            </a:r>
            <a:r>
              <a:rPr lang="en-US" sz="2400" spc="-33" dirty="0">
                <a:solidFill>
                  <a:srgbClr val="C00000"/>
                </a:solidFill>
                <a:latin typeface="+mn-lt"/>
                <a:cs typeface="Arial MT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Arial MT"/>
              </a:rPr>
              <a:t>specific</a:t>
            </a:r>
            <a:r>
              <a:rPr lang="en-US" sz="2400" spc="-27" dirty="0">
                <a:solidFill>
                  <a:srgbClr val="C00000"/>
                </a:solidFill>
                <a:latin typeface="+mn-lt"/>
                <a:cs typeface="Arial MT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Arial MT"/>
              </a:rPr>
              <a:t>stop</a:t>
            </a:r>
            <a:r>
              <a:rPr lang="en-US" sz="2400" spc="-33" dirty="0">
                <a:solidFill>
                  <a:srgbClr val="C00000"/>
                </a:solidFill>
                <a:latin typeface="+mn-lt"/>
                <a:cs typeface="Arial MT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Arial MT"/>
              </a:rPr>
              <a:t>word</a:t>
            </a:r>
            <a:r>
              <a:rPr lang="en-US" sz="2400" dirty="0">
                <a:latin typeface="+mn-lt"/>
                <a:cs typeface="Arial MT"/>
              </a:rPr>
              <a:t>s</a:t>
            </a:r>
            <a:r>
              <a:rPr lang="en-US" sz="2400" spc="-33" dirty="0">
                <a:latin typeface="+mn-lt"/>
                <a:cs typeface="Arial MT"/>
              </a:rPr>
              <a:t> </a:t>
            </a:r>
            <a:r>
              <a:rPr lang="en-US" sz="2400" dirty="0">
                <a:latin typeface="+mn-lt"/>
                <a:cs typeface="Arial MT"/>
              </a:rPr>
              <a:t>list</a:t>
            </a:r>
            <a:r>
              <a:rPr lang="en-US" sz="2400" spc="-33" dirty="0">
                <a:latin typeface="+mn-lt"/>
                <a:cs typeface="Arial MT"/>
              </a:rPr>
              <a:t> </a:t>
            </a:r>
            <a:r>
              <a:rPr lang="en-US" sz="2400" dirty="0">
                <a:latin typeface="+mn-lt"/>
                <a:cs typeface="Arial MT"/>
              </a:rPr>
              <a:t>may</a:t>
            </a:r>
            <a:r>
              <a:rPr lang="en-US" sz="2400" spc="-33" dirty="0">
                <a:latin typeface="+mn-lt"/>
                <a:cs typeface="Arial MT"/>
              </a:rPr>
              <a:t> </a:t>
            </a:r>
            <a:r>
              <a:rPr lang="en-US" sz="2400" dirty="0">
                <a:latin typeface="+mn-lt"/>
                <a:cs typeface="Arial MT"/>
              </a:rPr>
              <a:t>be</a:t>
            </a:r>
            <a:r>
              <a:rPr lang="en-US" sz="2400" spc="-33" dirty="0">
                <a:latin typeface="+mn-lt"/>
                <a:cs typeface="Arial MT"/>
              </a:rPr>
              <a:t> </a:t>
            </a:r>
            <a:r>
              <a:rPr lang="en-US" sz="2400" spc="-13" dirty="0">
                <a:latin typeface="+mn-lt"/>
                <a:cs typeface="Arial MT"/>
              </a:rPr>
              <a:t>constructed</a:t>
            </a:r>
            <a:endParaRPr lang="en-US" sz="2400" dirty="0">
              <a:latin typeface="+mn-lt"/>
              <a:cs typeface="Arial MT"/>
            </a:endParaRPr>
          </a:p>
          <a:p>
            <a:pPr marL="1235256" lvl="1" indent="-468195">
              <a:spcBef>
                <a:spcPts val="380"/>
              </a:spcBef>
              <a:buChar char="○"/>
              <a:tabLst>
                <a:tab pos="1235256" algn="l"/>
              </a:tabLst>
            </a:pPr>
            <a:endParaRPr sz="2400" dirty="0">
              <a:latin typeface="+mn-lt"/>
              <a:cs typeface="Arial M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7D4280-163F-0835-99FA-78B42B1F3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387" y="4056992"/>
            <a:ext cx="5132473" cy="114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40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a graph of a stationery&#10;&#10;Description automatically generated with medium confidence">
            <a:extLst>
              <a:ext uri="{FF2B5EF4-FFF2-40B4-BE49-F238E27FC236}">
                <a16:creationId xmlns:a16="http://schemas.microsoft.com/office/drawing/2014/main" id="{E58FD91E-53FB-A683-B019-A95FC01B6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763" y="4093028"/>
            <a:ext cx="5285013" cy="2759951"/>
          </a:xfrm>
          <a:prstGeom prst="rect">
            <a:avLst/>
          </a:prstGeom>
        </p:spPr>
      </p:pic>
      <p:sp>
        <p:nvSpPr>
          <p:cNvPr id="16386" name="Rectangle 2">
            <a:extLst>
              <a:ext uri="{FF2B5EF4-FFF2-40B4-BE49-F238E27FC236}">
                <a16:creationId xmlns:a16="http://schemas.microsoft.com/office/drawing/2014/main" id="{0F292934-F49E-0D4F-B419-B1B5EE07EF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4000" dirty="0"/>
              <a:t>Stationarity Time Series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4321E24B-BDB8-A37B-7737-E1CD453D09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512753"/>
            <a:ext cx="10515600" cy="4351338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en-US" dirty="0"/>
              <a:t>A stationary process has the property that the </a:t>
            </a:r>
            <a:r>
              <a:rPr lang="en-US" altLang="en-US" dirty="0">
                <a:solidFill>
                  <a:srgbClr val="FF0000"/>
                </a:solidFill>
              </a:rPr>
              <a:t>mean</a:t>
            </a:r>
            <a:r>
              <a:rPr lang="en-US" altLang="en-US" dirty="0"/>
              <a:t>, </a:t>
            </a:r>
            <a:r>
              <a:rPr lang="en-US" altLang="en-US" dirty="0">
                <a:solidFill>
                  <a:srgbClr val="FF0000"/>
                </a:solidFill>
              </a:rPr>
              <a:t>variance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rgbClr val="FF0000"/>
                </a:solidFill>
              </a:rPr>
              <a:t>autocorrelation</a:t>
            </a:r>
            <a:r>
              <a:rPr lang="en-US" altLang="en-US" dirty="0"/>
              <a:t> structure </a:t>
            </a:r>
            <a:r>
              <a:rPr lang="en-US" altLang="en-US" dirty="0">
                <a:solidFill>
                  <a:srgbClr val="FF0000"/>
                </a:solidFill>
              </a:rPr>
              <a:t>do not change over time</a:t>
            </a:r>
            <a:r>
              <a:rPr lang="en-GB" altLang="en-US" dirty="0"/>
              <a:t>, implying that the probability lies in a particular interval is the same now as at any point in the past or the future. 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GB" altLang="en-US" dirty="0"/>
              <a:t>Prediction on this type of data can be done </a:t>
            </a:r>
            <a:r>
              <a:rPr lang="en-GB" altLang="en-US" dirty="0">
                <a:solidFill>
                  <a:srgbClr val="FF0000"/>
                </a:solidFill>
              </a:rPr>
              <a:t>regardless of previous conditions </a:t>
            </a:r>
            <a:r>
              <a:rPr lang="en-GB" altLang="en-US" dirty="0"/>
              <a:t>(e.g., flipping a coin several times)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135825"/>
            <a:ext cx="10515600" cy="1027204"/>
          </a:xfrm>
          <a:prstGeom prst="rect">
            <a:avLst/>
          </a:prstGeom>
        </p:spPr>
        <p:txBody>
          <a:bodyPr vert="horz" wrap="square" lIns="0" tIns="34671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48640">
              <a:lnSpc>
                <a:spcPct val="100000"/>
              </a:lnSpc>
              <a:spcBef>
                <a:spcPts val="2730"/>
              </a:spcBef>
            </a:pPr>
            <a:r>
              <a:rPr spc="15" dirty="0"/>
              <a:t>Syntactic</a:t>
            </a:r>
            <a:r>
              <a:rPr spc="-170" dirty="0"/>
              <a:t> </a:t>
            </a:r>
            <a:r>
              <a:rPr dirty="0"/>
              <a:t>Analysis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54342" y="1500915"/>
            <a:ext cx="10515600" cy="257121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5600" marR="5080" indent="-343535">
              <a:lnSpc>
                <a:spcPct val="100200"/>
              </a:lnSpc>
              <a:spcBef>
                <a:spcPts val="90"/>
              </a:spcBef>
              <a:buClr>
                <a:srgbClr val="6697CC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lang="en-US" sz="2800" dirty="0">
                <a:solidFill>
                  <a:srgbClr val="C00000"/>
                </a:solidFill>
                <a:latin typeface="Arial MT"/>
                <a:cs typeface="Arial MT"/>
              </a:rPr>
              <a:t>Structural</a:t>
            </a:r>
            <a:r>
              <a:rPr lang="en-US" sz="2800" spc="-15" dirty="0">
                <a:latin typeface="Arial MT"/>
                <a:cs typeface="Arial MT"/>
              </a:rPr>
              <a:t> </a:t>
            </a:r>
            <a:r>
              <a:rPr lang="en-US" sz="2800" dirty="0">
                <a:latin typeface="Arial MT"/>
                <a:cs typeface="Arial MT"/>
              </a:rPr>
              <a:t>relationships</a:t>
            </a:r>
            <a:r>
              <a:rPr lang="en-US" sz="2800" spc="-15" dirty="0">
                <a:latin typeface="Arial MT"/>
                <a:cs typeface="Arial MT"/>
              </a:rPr>
              <a:t> </a:t>
            </a:r>
            <a:r>
              <a:rPr lang="en-US" sz="2800" spc="-5" dirty="0">
                <a:latin typeface="Arial MT"/>
                <a:cs typeface="Arial MT"/>
              </a:rPr>
              <a:t>between</a:t>
            </a:r>
            <a:r>
              <a:rPr lang="en-US" sz="2800" spc="-15" dirty="0">
                <a:latin typeface="Arial MT"/>
                <a:cs typeface="Arial MT"/>
              </a:rPr>
              <a:t> </a:t>
            </a:r>
            <a:r>
              <a:rPr lang="en-US" sz="2800" spc="-5" dirty="0">
                <a:latin typeface="Arial MT"/>
                <a:cs typeface="Arial MT"/>
              </a:rPr>
              <a:t>words </a:t>
            </a:r>
          </a:p>
          <a:p>
            <a:pPr marL="355600" marR="5080" indent="-343535">
              <a:lnSpc>
                <a:spcPct val="100200"/>
              </a:lnSpc>
              <a:spcBef>
                <a:spcPts val="90"/>
              </a:spcBef>
              <a:buClr>
                <a:srgbClr val="6697CC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600" spc="-30" dirty="0">
                <a:latin typeface="Microsoft Sans Serif"/>
                <a:cs typeface="Microsoft Sans Serif"/>
              </a:rPr>
              <a:t>The </a:t>
            </a:r>
            <a:r>
              <a:rPr sz="2600" spc="110" dirty="0">
                <a:latin typeface="Microsoft Sans Serif"/>
                <a:cs typeface="Microsoft Sans Serif"/>
              </a:rPr>
              <a:t>word </a:t>
            </a:r>
            <a:r>
              <a:rPr sz="2600" spc="55" dirty="0">
                <a:latin typeface="Microsoft Sans Serif"/>
                <a:cs typeface="Microsoft Sans Serif"/>
              </a:rPr>
              <a:t>arrangement </a:t>
            </a:r>
            <a:r>
              <a:rPr sz="2600" spc="-40" dirty="0">
                <a:latin typeface="Microsoft Sans Serif"/>
                <a:cs typeface="Microsoft Sans Serif"/>
              </a:rPr>
              <a:t>is </a:t>
            </a:r>
            <a:r>
              <a:rPr sz="2600" spc="65" dirty="0">
                <a:latin typeface="Microsoft Sans Serif"/>
                <a:cs typeface="Microsoft Sans Serif"/>
              </a:rPr>
              <a:t>studied </a:t>
            </a:r>
            <a:r>
              <a:rPr sz="2600" spc="15" dirty="0">
                <a:latin typeface="Microsoft Sans Serif"/>
                <a:cs typeface="Microsoft Sans Serif"/>
              </a:rPr>
              <a:t>and </a:t>
            </a:r>
            <a:r>
              <a:rPr sz="2600" spc="-90" dirty="0">
                <a:latin typeface="Microsoft Sans Serif"/>
                <a:cs typeface="Microsoft Sans Serif"/>
              </a:rPr>
              <a:t>a </a:t>
            </a:r>
            <a:r>
              <a:rPr sz="2600" spc="35" dirty="0">
                <a:solidFill>
                  <a:srgbClr val="C00000"/>
                </a:solidFill>
                <a:latin typeface="Microsoft Sans Serif"/>
                <a:cs typeface="Microsoft Sans Serif"/>
              </a:rPr>
              <a:t>syntactic </a:t>
            </a:r>
            <a:r>
              <a:rPr sz="2600" spc="60" dirty="0">
                <a:solidFill>
                  <a:srgbClr val="C00000"/>
                </a:solidFill>
                <a:latin typeface="Microsoft Sans Serif"/>
                <a:cs typeface="Microsoft Sans Serif"/>
              </a:rPr>
              <a:t>relationship</a:t>
            </a:r>
            <a:r>
              <a:rPr sz="2600" spc="-100" dirty="0">
                <a:solidFill>
                  <a:srgbClr val="C00000"/>
                </a:solidFill>
                <a:latin typeface="Microsoft Sans Serif"/>
                <a:cs typeface="Microsoft Sans Serif"/>
              </a:rPr>
              <a:t> </a:t>
            </a:r>
            <a:r>
              <a:rPr sz="2600" spc="-40" dirty="0">
                <a:latin typeface="Microsoft Sans Serif"/>
                <a:cs typeface="Microsoft Sans Serif"/>
              </a:rPr>
              <a:t>is</a:t>
            </a:r>
            <a:r>
              <a:rPr sz="2600" spc="-100" dirty="0">
                <a:latin typeface="Microsoft Sans Serif"/>
                <a:cs typeface="Microsoft Sans Serif"/>
              </a:rPr>
              <a:t> </a:t>
            </a:r>
            <a:r>
              <a:rPr sz="2600" spc="110" dirty="0">
                <a:latin typeface="Microsoft Sans Serif"/>
                <a:cs typeface="Microsoft Sans Serif"/>
              </a:rPr>
              <a:t>found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between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65" dirty="0">
                <a:latin typeface="Microsoft Sans Serif"/>
                <a:cs typeface="Microsoft Sans Serif"/>
              </a:rPr>
              <a:t>them.</a:t>
            </a:r>
            <a:r>
              <a:rPr sz="2600" spc="-110" dirty="0">
                <a:latin typeface="Microsoft Sans Serif"/>
                <a:cs typeface="Microsoft Sans Serif"/>
              </a:rPr>
              <a:t> </a:t>
            </a:r>
            <a:endParaRPr lang="en-US" sz="2600" spc="-110" dirty="0">
              <a:latin typeface="Microsoft Sans Serif"/>
              <a:cs typeface="Microsoft Sans Serif"/>
            </a:endParaRPr>
          </a:p>
          <a:p>
            <a:pPr marL="355600" marR="5080" indent="-343535">
              <a:lnSpc>
                <a:spcPct val="100200"/>
              </a:lnSpc>
              <a:spcBef>
                <a:spcPts val="90"/>
              </a:spcBef>
              <a:buClr>
                <a:srgbClr val="6697CC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lang="en-US" sz="2600" spc="35" dirty="0">
                <a:solidFill>
                  <a:srgbClr val="C00000"/>
                </a:solidFill>
                <a:latin typeface="Microsoft Sans Serif"/>
                <a:cs typeface="Microsoft Sans Serif"/>
              </a:rPr>
              <a:t>Syntactic</a:t>
            </a:r>
            <a:r>
              <a:rPr lang="en-US" sz="2600" spc="-95" dirty="0">
                <a:solidFill>
                  <a:srgbClr val="C00000"/>
                </a:solidFill>
                <a:latin typeface="Microsoft Sans Serif"/>
                <a:cs typeface="Microsoft Sans Serif"/>
              </a:rPr>
              <a:t> </a:t>
            </a:r>
            <a:r>
              <a:rPr lang="en-US" sz="2600" spc="5" dirty="0">
                <a:solidFill>
                  <a:srgbClr val="C00000"/>
                </a:solidFill>
                <a:latin typeface="Microsoft Sans Serif"/>
                <a:cs typeface="Microsoft Sans Serif"/>
              </a:rPr>
              <a:t>parser</a:t>
            </a:r>
            <a:r>
              <a:rPr sz="2600" spc="-10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check</a:t>
            </a:r>
            <a:r>
              <a:rPr lang="en-US" sz="2600" dirty="0">
                <a:latin typeface="Microsoft Sans Serif"/>
                <a:cs typeface="Microsoft Sans Serif"/>
              </a:rPr>
              <a:t>s</a:t>
            </a:r>
            <a:r>
              <a:rPr sz="2600" dirty="0">
                <a:latin typeface="Microsoft Sans Serif"/>
                <a:cs typeface="Microsoft Sans Serif"/>
              </a:rPr>
              <a:t>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65" dirty="0">
                <a:latin typeface="Microsoft Sans Serif"/>
                <a:cs typeface="Microsoft Sans Serif"/>
              </a:rPr>
              <a:t>for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110" dirty="0">
                <a:latin typeface="Microsoft Sans Serif"/>
                <a:cs typeface="Microsoft Sans Serif"/>
              </a:rPr>
              <a:t>word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40" dirty="0">
                <a:solidFill>
                  <a:srgbClr val="C00000"/>
                </a:solidFill>
                <a:latin typeface="Microsoft Sans Serif"/>
                <a:cs typeface="Microsoft Sans Serif"/>
              </a:rPr>
              <a:t>arrangements</a:t>
            </a:r>
            <a:r>
              <a:rPr sz="2600" spc="-100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and</a:t>
            </a:r>
            <a:r>
              <a:rPr sz="2600" spc="-100" dirty="0">
                <a:latin typeface="Microsoft Sans Serif"/>
                <a:cs typeface="Microsoft Sans Serif"/>
              </a:rPr>
              <a:t> </a:t>
            </a:r>
            <a:r>
              <a:rPr sz="2600" spc="25" dirty="0">
                <a:solidFill>
                  <a:srgbClr val="C00000"/>
                </a:solidFill>
                <a:latin typeface="Microsoft Sans Serif"/>
                <a:cs typeface="Microsoft Sans Serif"/>
              </a:rPr>
              <a:t>grammar</a:t>
            </a:r>
            <a:r>
              <a:rPr sz="2600" spc="25" dirty="0">
                <a:latin typeface="Microsoft Sans Serif"/>
                <a:cs typeface="Microsoft Sans Serif"/>
              </a:rPr>
              <a:t>.</a:t>
            </a:r>
            <a:endParaRPr sz="2600" dirty="0">
              <a:latin typeface="Microsoft Sans Serif"/>
              <a:cs typeface="Microsoft Sans Serif"/>
            </a:endParaRPr>
          </a:p>
          <a:p>
            <a:pPr marL="355600" marR="118110" algn="just">
              <a:spcBef>
                <a:spcPts val="810"/>
              </a:spcBef>
            </a:pPr>
            <a:r>
              <a:rPr sz="2600" spc="10" dirty="0">
                <a:latin typeface="Microsoft Sans Serif"/>
                <a:cs typeface="Microsoft Sans Serif"/>
              </a:rPr>
              <a:t>For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example,</a:t>
            </a:r>
            <a:r>
              <a:rPr sz="2600" spc="-110" dirty="0">
                <a:latin typeface="Microsoft Sans Serif"/>
                <a:cs typeface="Microsoft Sans Serif"/>
              </a:rPr>
              <a:t> </a:t>
            </a:r>
            <a:r>
              <a:rPr sz="2600" spc="120" dirty="0">
                <a:latin typeface="Microsoft Sans Serif"/>
                <a:cs typeface="Microsoft Sans Serif"/>
              </a:rPr>
              <a:t>the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25" dirty="0">
                <a:latin typeface="Microsoft Sans Serif"/>
                <a:cs typeface="Microsoft Sans Serif"/>
              </a:rPr>
              <a:t>sentence</a:t>
            </a:r>
            <a:r>
              <a:rPr sz="2600" spc="-100" dirty="0">
                <a:latin typeface="Microsoft Sans Serif"/>
                <a:cs typeface="Microsoft Sans Serif"/>
              </a:rPr>
              <a:t> </a:t>
            </a:r>
            <a:r>
              <a:rPr sz="2600" spc="65" dirty="0">
                <a:latin typeface="Microsoft Sans Serif"/>
                <a:cs typeface="Microsoft Sans Serif"/>
              </a:rPr>
              <a:t>“</a:t>
            </a:r>
            <a:r>
              <a:rPr lang="en-US" sz="2600" spc="65" dirty="0">
                <a:latin typeface="Microsoft Sans Serif"/>
                <a:cs typeface="Microsoft Sans Serif"/>
              </a:rPr>
              <a:t>My</a:t>
            </a:r>
            <a:r>
              <a:rPr sz="2600" spc="-100" dirty="0">
                <a:latin typeface="Microsoft Sans Serif"/>
                <a:cs typeface="Microsoft Sans Serif"/>
              </a:rPr>
              <a:t> </a:t>
            </a:r>
            <a:r>
              <a:rPr lang="en-US" sz="2600" dirty="0">
                <a:latin typeface="Microsoft Sans Serif"/>
                <a:cs typeface="Microsoft Sans Serif"/>
              </a:rPr>
              <a:t>is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him”</a:t>
            </a:r>
            <a:r>
              <a:rPr sz="2600" spc="-100" dirty="0">
                <a:latin typeface="Microsoft Sans Serif"/>
                <a:cs typeface="Microsoft Sans Serif"/>
              </a:rPr>
              <a:t> </a:t>
            </a:r>
            <a:r>
              <a:rPr sz="2600" spc="-35" dirty="0">
                <a:latin typeface="Microsoft Sans Serif"/>
                <a:cs typeface="Microsoft Sans Serif"/>
              </a:rPr>
              <a:t>is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65" dirty="0">
                <a:latin typeface="Microsoft Sans Serif"/>
                <a:cs typeface="Microsoft Sans Serif"/>
              </a:rPr>
              <a:t>rejected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35" dirty="0">
                <a:latin typeface="Microsoft Sans Serif"/>
                <a:cs typeface="Microsoft Sans Serif"/>
              </a:rPr>
              <a:t>by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114" dirty="0">
                <a:latin typeface="Microsoft Sans Serif"/>
                <a:cs typeface="Microsoft Sans Serif"/>
              </a:rPr>
              <a:t>the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35" dirty="0">
                <a:latin typeface="Microsoft Sans Serif"/>
                <a:cs typeface="Microsoft Sans Serif"/>
              </a:rPr>
              <a:t>syntactic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5" dirty="0">
                <a:latin typeface="Microsoft Sans Serif"/>
                <a:cs typeface="Microsoft Sans Serif"/>
              </a:rPr>
              <a:t>parser.</a:t>
            </a:r>
            <a:endParaRPr sz="2600" dirty="0">
              <a:latin typeface="Microsoft Sans Serif"/>
              <a:cs typeface="Microsoft Sans Serif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8F22A-5487-B7CE-F5B7-3AB14C76ECC4}"/>
              </a:ext>
            </a:extLst>
          </p:cNvPr>
          <p:cNvSpPr txBox="1"/>
          <p:nvPr/>
        </p:nvSpPr>
        <p:spPr>
          <a:xfrm>
            <a:off x="1495425" y="519157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Correct Syntax: “John eats an apple.”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Incorrect Syntax: “Apple eats John an.”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Correct Syntax: “ colorless green idea”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6EBF32-9D21-8179-455A-CEF522AC9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581" y="4240740"/>
            <a:ext cx="6069775" cy="223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3601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4314C-4D06-DDDA-5751-EF16BF7DD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15" dirty="0"/>
              <a:t>Syntactic</a:t>
            </a:r>
            <a:r>
              <a:rPr lang="en-US" spc="-170" dirty="0"/>
              <a:t> </a:t>
            </a:r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EF47E-0E68-3130-7F24-A6C212C75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614" y="1690688"/>
            <a:ext cx="9199179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Phrase Structure Parsing (Traditional Approach):</a:t>
            </a:r>
          </a:p>
          <a:p>
            <a:r>
              <a:rPr lang="en-US" sz="2400" b="1" dirty="0"/>
              <a:t>Part-of-Speech (POS) Tagging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C00000"/>
                </a:solidFill>
              </a:rPr>
              <a:t>Assigning</a:t>
            </a:r>
            <a:r>
              <a:rPr lang="en-US" sz="2400" dirty="0"/>
              <a:t> parts of speech (noun, verb, etc.) to each token.</a:t>
            </a:r>
          </a:p>
          <a:p>
            <a:r>
              <a:rPr lang="en-US" sz="2400" b="1" dirty="0"/>
              <a:t>Parsing</a:t>
            </a:r>
            <a:r>
              <a:rPr lang="en-US" sz="2400" dirty="0"/>
              <a:t>: Determining the </a:t>
            </a:r>
            <a:r>
              <a:rPr lang="en-US" sz="2400" dirty="0">
                <a:solidFill>
                  <a:srgbClr val="C00000"/>
                </a:solidFill>
              </a:rPr>
              <a:t>grammatical structure</a:t>
            </a:r>
            <a:r>
              <a:rPr lang="en-US" sz="2400" dirty="0"/>
              <a:t> of the sentence by building a parse tree.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POS Tags example: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saw: Verb (V)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the: Determiner (Det)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dog: Noun (N)</a:t>
            </a:r>
          </a:p>
          <a:p>
            <a:pPr marL="457200" lvl="1" indent="0">
              <a:buNone/>
            </a:pPr>
            <a:endParaRPr lang="en-US" sz="2000" dirty="0"/>
          </a:p>
          <a:p>
            <a:pPr marL="0" indent="0" rtl="0">
              <a:buNone/>
            </a:pPr>
            <a:r>
              <a:rPr lang="en-US" sz="2400" b="1" dirty="0">
                <a:solidFill>
                  <a:srgbClr val="C00000"/>
                </a:solidFill>
              </a:rPr>
              <a:t>Deep Learning-Based Methods:</a:t>
            </a:r>
          </a:p>
          <a:p>
            <a:pPr marL="0" indent="0" rtl="0">
              <a:buNone/>
            </a:pPr>
            <a:r>
              <a:rPr lang="en-US" sz="2400" dirty="0"/>
              <a:t>Use deep neural networks to capture syntactic dependencies </a:t>
            </a:r>
            <a:r>
              <a:rPr lang="en-US" sz="2400" dirty="0">
                <a:solidFill>
                  <a:srgbClr val="C00000"/>
                </a:solidFill>
              </a:rPr>
              <a:t>without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explicit grammar rules</a:t>
            </a:r>
            <a:r>
              <a:rPr lang="en-US" sz="2400" dirty="0"/>
              <a:t>.</a:t>
            </a:r>
          </a:p>
        </p:txBody>
      </p:sp>
      <p:pic>
        <p:nvPicPr>
          <p:cNvPr id="7" name="Picture 6" descr="A diagram of a person&#10;&#10;Description automatically generated">
            <a:extLst>
              <a:ext uri="{FF2B5EF4-FFF2-40B4-BE49-F238E27FC236}">
                <a16:creationId xmlns:a16="http://schemas.microsoft.com/office/drawing/2014/main" id="{F1B13844-D333-06BA-E12E-D58C4C446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842" y="3545263"/>
            <a:ext cx="4537285" cy="276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2443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9111" y="-38732"/>
            <a:ext cx="10515600" cy="1027204"/>
          </a:xfrm>
          <a:prstGeom prst="rect">
            <a:avLst/>
          </a:prstGeom>
        </p:spPr>
        <p:txBody>
          <a:bodyPr vert="horz" wrap="square" lIns="0" tIns="34671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48640">
              <a:lnSpc>
                <a:spcPct val="100000"/>
              </a:lnSpc>
              <a:spcBef>
                <a:spcPts val="2730"/>
              </a:spcBef>
            </a:pPr>
            <a:r>
              <a:rPr spc="-5" dirty="0"/>
              <a:t>Semantic</a:t>
            </a:r>
            <a:r>
              <a:rPr spc="-215" dirty="0"/>
              <a:t> </a:t>
            </a:r>
            <a:r>
              <a:rPr spc="-30" dirty="0"/>
              <a:t>Analysis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51490" y="1264363"/>
            <a:ext cx="10689020" cy="297389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222885" algn="just">
              <a:lnSpc>
                <a:spcPct val="100200"/>
              </a:lnSpc>
              <a:spcBef>
                <a:spcPts val="90"/>
              </a:spcBef>
              <a:buClr>
                <a:srgbClr val="6697CC"/>
              </a:buClr>
              <a:tabLst>
                <a:tab pos="356235" algn="l"/>
              </a:tabLst>
            </a:pPr>
            <a:r>
              <a:rPr lang="en-US" sz="2800" dirty="0">
                <a:latin typeface="Arial MT"/>
                <a:cs typeface="Arial MT"/>
              </a:rPr>
              <a:t>Derive the </a:t>
            </a:r>
            <a:r>
              <a:rPr lang="en-US" sz="2800" dirty="0">
                <a:solidFill>
                  <a:srgbClr val="C00000"/>
                </a:solidFill>
                <a:latin typeface="Arial MT"/>
                <a:cs typeface="Arial MT"/>
              </a:rPr>
              <a:t>meaning</a:t>
            </a:r>
            <a:r>
              <a:rPr lang="en-US" sz="2800" dirty="0">
                <a:latin typeface="Arial MT"/>
                <a:cs typeface="Arial MT"/>
              </a:rPr>
              <a:t> of the sentence </a:t>
            </a:r>
            <a:r>
              <a:rPr lang="en-US" sz="2600" spc="-95" dirty="0">
                <a:latin typeface="Microsoft Sans Serif"/>
                <a:cs typeface="Microsoft Sans Serif"/>
              </a:rPr>
              <a:t>(</a:t>
            </a:r>
            <a:r>
              <a:rPr sz="2600" spc="110" dirty="0">
                <a:latin typeface="Microsoft Sans Serif"/>
                <a:cs typeface="Microsoft Sans Serif"/>
              </a:rPr>
              <a:t>word</a:t>
            </a:r>
            <a:r>
              <a:rPr lang="en-US" sz="2600" spc="110" dirty="0">
                <a:latin typeface="Microsoft Sans Serif"/>
                <a:cs typeface="Microsoft Sans Serif"/>
              </a:rPr>
              <a:t>s</a:t>
            </a:r>
            <a:r>
              <a:rPr sz="2600" spc="-100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solidFill>
                  <a:srgbClr val="C00000"/>
                </a:solidFill>
                <a:latin typeface="Microsoft Sans Serif"/>
                <a:cs typeface="Microsoft Sans Serif"/>
              </a:rPr>
              <a:t>together</a:t>
            </a:r>
            <a:r>
              <a:rPr lang="en-US" sz="2600" spc="95" dirty="0">
                <a:solidFill>
                  <a:srgbClr val="C00000"/>
                </a:solidFill>
                <a:latin typeface="Microsoft Sans Serif"/>
                <a:cs typeface="Microsoft Sans Serif"/>
              </a:rPr>
              <a:t>)</a:t>
            </a:r>
            <a:r>
              <a:rPr sz="2600" spc="95" dirty="0">
                <a:latin typeface="Microsoft Sans Serif"/>
                <a:cs typeface="Microsoft Sans Serif"/>
              </a:rPr>
              <a:t>.</a:t>
            </a:r>
            <a:endParaRPr lang="en-US" sz="2600" spc="95" dirty="0">
              <a:latin typeface="Microsoft Sans Serif"/>
              <a:cs typeface="Microsoft Sans Serif"/>
            </a:endParaRPr>
          </a:p>
          <a:p>
            <a:pPr marL="355600" marR="222885" indent="-343535" algn="just">
              <a:lnSpc>
                <a:spcPct val="100200"/>
              </a:lnSpc>
              <a:spcBef>
                <a:spcPts val="90"/>
              </a:spcBef>
              <a:buClr>
                <a:srgbClr val="6697CC"/>
              </a:buClr>
              <a:buFont typeface="Arial MT"/>
              <a:buChar char="•"/>
              <a:tabLst>
                <a:tab pos="356235" algn="l"/>
              </a:tabLst>
            </a:pPr>
            <a:r>
              <a:rPr lang="en-US" sz="2800" dirty="0"/>
              <a:t>Unlike syntactic analysis, which deals with grammatical structure, semantic analysis is concerned with the literal and </a:t>
            </a:r>
            <a:r>
              <a:rPr lang="en-US" sz="2800" dirty="0">
                <a:solidFill>
                  <a:srgbClr val="C00000"/>
                </a:solidFill>
              </a:rPr>
              <a:t>contextual meaning </a:t>
            </a:r>
            <a:r>
              <a:rPr lang="en-US" sz="2800" dirty="0"/>
              <a:t>of words, phrases, and sentences.</a:t>
            </a:r>
          </a:p>
          <a:p>
            <a:pPr marL="355600" marR="222885" indent="-343535" algn="just">
              <a:lnSpc>
                <a:spcPct val="100200"/>
              </a:lnSpc>
              <a:spcBef>
                <a:spcPts val="90"/>
              </a:spcBef>
              <a:buClr>
                <a:srgbClr val="6697CC"/>
              </a:buClr>
              <a:buFont typeface="Arial MT"/>
              <a:buChar char="•"/>
              <a:tabLst>
                <a:tab pos="356235" algn="l"/>
              </a:tabLst>
            </a:pPr>
            <a:endParaRPr lang="en-US" sz="2600" spc="95" dirty="0">
              <a:latin typeface="Microsoft Sans Serif"/>
              <a:cs typeface="Microsoft Sans Serif"/>
            </a:endParaRPr>
          </a:p>
          <a:p>
            <a:pPr marL="12065" marR="222885" algn="just">
              <a:lnSpc>
                <a:spcPct val="100200"/>
              </a:lnSpc>
              <a:spcBef>
                <a:spcPts val="90"/>
              </a:spcBef>
              <a:buClr>
                <a:srgbClr val="6697CC"/>
              </a:buClr>
              <a:tabLst>
                <a:tab pos="356235" algn="l"/>
              </a:tabLst>
            </a:pPr>
            <a:r>
              <a:rPr lang="en-US" sz="2600" spc="35" dirty="0">
                <a:latin typeface="Microsoft Sans Serif"/>
                <a:cs typeface="Microsoft Sans Serif"/>
              </a:rPr>
              <a:t>e.g., </a:t>
            </a:r>
            <a:r>
              <a:rPr sz="2600" spc="35" dirty="0">
                <a:latin typeface="Microsoft Sans Serif"/>
                <a:cs typeface="Microsoft Sans Serif"/>
              </a:rPr>
              <a:t>“colorless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50" dirty="0">
                <a:latin typeface="Microsoft Sans Serif"/>
                <a:cs typeface="Microsoft Sans Serif"/>
              </a:rPr>
              <a:t>green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25" dirty="0">
                <a:latin typeface="Microsoft Sans Serif"/>
                <a:cs typeface="Microsoft Sans Serif"/>
              </a:rPr>
              <a:t>idea.”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-40" dirty="0">
                <a:latin typeface="Microsoft Sans Serif"/>
                <a:cs typeface="Microsoft Sans Serif"/>
              </a:rPr>
              <a:t>This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90" dirty="0">
                <a:latin typeface="Microsoft Sans Serif"/>
                <a:cs typeface="Microsoft Sans Serif"/>
              </a:rPr>
              <a:t>would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45" dirty="0">
                <a:latin typeface="Microsoft Sans Serif"/>
                <a:cs typeface="Microsoft Sans Serif"/>
              </a:rPr>
              <a:t>be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65" dirty="0">
                <a:solidFill>
                  <a:srgbClr val="C00000"/>
                </a:solidFill>
                <a:latin typeface="Microsoft Sans Serif"/>
                <a:cs typeface="Microsoft Sans Serif"/>
              </a:rPr>
              <a:t>rejected</a:t>
            </a:r>
            <a:r>
              <a:rPr sz="2600" spc="65" dirty="0">
                <a:latin typeface="Microsoft Sans Serif"/>
                <a:cs typeface="Microsoft Sans Serif"/>
              </a:rPr>
              <a:t>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35" dirty="0">
                <a:latin typeface="Microsoft Sans Serif"/>
                <a:cs typeface="Microsoft Sans Serif"/>
              </a:rPr>
              <a:t>by </a:t>
            </a:r>
            <a:r>
              <a:rPr sz="2600" spc="114" dirty="0">
                <a:latin typeface="Microsoft Sans Serif"/>
                <a:cs typeface="Microsoft Sans Serif"/>
              </a:rPr>
              <a:t>the </a:t>
            </a:r>
            <a:r>
              <a:rPr sz="2600" spc="-15" dirty="0">
                <a:latin typeface="Microsoft Sans Serif"/>
                <a:cs typeface="Microsoft Sans Serif"/>
              </a:rPr>
              <a:t>Symantec </a:t>
            </a:r>
            <a:r>
              <a:rPr sz="2600" spc="-30" dirty="0">
                <a:latin typeface="Microsoft Sans Serif"/>
                <a:cs typeface="Microsoft Sans Serif"/>
              </a:rPr>
              <a:t>analysis </a:t>
            </a:r>
            <a:r>
              <a:rPr sz="2600" spc="-114" dirty="0">
                <a:latin typeface="Microsoft Sans Serif"/>
                <a:cs typeface="Microsoft Sans Serif"/>
              </a:rPr>
              <a:t>as </a:t>
            </a:r>
            <a:r>
              <a:rPr sz="2600" spc="15" dirty="0">
                <a:latin typeface="Microsoft Sans Serif"/>
                <a:cs typeface="Microsoft Sans Serif"/>
              </a:rPr>
              <a:t>colorless </a:t>
            </a:r>
            <a:r>
              <a:rPr sz="2600" dirty="0">
                <a:latin typeface="Microsoft Sans Serif"/>
                <a:cs typeface="Microsoft Sans Serif"/>
              </a:rPr>
              <a:t>Here; </a:t>
            </a:r>
            <a:r>
              <a:rPr sz="2600" spc="45" dirty="0">
                <a:latin typeface="Microsoft Sans Serif"/>
                <a:cs typeface="Microsoft Sans Serif"/>
              </a:rPr>
              <a:t>green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60" dirty="0">
                <a:solidFill>
                  <a:srgbClr val="C00000"/>
                </a:solidFill>
                <a:latin typeface="Microsoft Sans Serif"/>
                <a:cs typeface="Microsoft Sans Serif"/>
              </a:rPr>
              <a:t>doesn’t</a:t>
            </a:r>
            <a:r>
              <a:rPr sz="2600" spc="-105" dirty="0">
                <a:solidFill>
                  <a:srgbClr val="C00000"/>
                </a:solidFill>
                <a:latin typeface="Microsoft Sans Serif"/>
                <a:cs typeface="Microsoft Sans Serif"/>
              </a:rPr>
              <a:t> </a:t>
            </a:r>
            <a:r>
              <a:rPr sz="2600" spc="10" dirty="0">
                <a:solidFill>
                  <a:srgbClr val="C00000"/>
                </a:solidFill>
                <a:latin typeface="Microsoft Sans Serif"/>
                <a:cs typeface="Microsoft Sans Serif"/>
              </a:rPr>
              <a:t>make</a:t>
            </a:r>
            <a:r>
              <a:rPr sz="2600" spc="-95" dirty="0">
                <a:solidFill>
                  <a:srgbClr val="C00000"/>
                </a:solidFill>
                <a:latin typeface="Microsoft Sans Serif"/>
                <a:cs typeface="Microsoft Sans Serif"/>
              </a:rPr>
              <a:t> </a:t>
            </a:r>
            <a:r>
              <a:rPr sz="2600" spc="-20" dirty="0">
                <a:solidFill>
                  <a:srgbClr val="C00000"/>
                </a:solidFill>
                <a:latin typeface="Microsoft Sans Serif"/>
                <a:cs typeface="Microsoft Sans Serif"/>
              </a:rPr>
              <a:t>any</a:t>
            </a:r>
            <a:r>
              <a:rPr sz="2600" spc="-95" dirty="0">
                <a:solidFill>
                  <a:srgbClr val="C00000"/>
                </a:solidFill>
                <a:latin typeface="Microsoft Sans Serif"/>
                <a:cs typeface="Microsoft Sans Serif"/>
              </a:rPr>
              <a:t> </a:t>
            </a:r>
            <a:r>
              <a:rPr sz="2600" spc="-55" dirty="0">
                <a:solidFill>
                  <a:srgbClr val="C00000"/>
                </a:solidFill>
                <a:latin typeface="Microsoft Sans Serif"/>
                <a:cs typeface="Microsoft Sans Serif"/>
              </a:rPr>
              <a:t>sense</a:t>
            </a:r>
            <a:r>
              <a:rPr sz="2600" spc="-55" dirty="0">
                <a:latin typeface="Microsoft Sans Serif"/>
                <a:cs typeface="Microsoft Sans Serif"/>
              </a:rPr>
              <a:t>.</a:t>
            </a:r>
            <a:endParaRPr sz="2600" dirty="0">
              <a:latin typeface="Microsoft Sans Serif"/>
              <a:cs typeface="Microsoft Sans Serif"/>
            </a:endParaRP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A984F623-5537-A503-552E-C2631827FAC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54721" y="4101211"/>
            <a:ext cx="4400050" cy="24273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5C0A77-322E-CFA5-27E6-51A45BBF7175}"/>
              </a:ext>
            </a:extLst>
          </p:cNvPr>
          <p:cNvSpPr txBox="1"/>
          <p:nvPr/>
        </p:nvSpPr>
        <p:spPr>
          <a:xfrm>
            <a:off x="2900855" y="499171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Correct Syntax: “ colorless green idea”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Incorrect Semantic: “ colorless green idea”</a:t>
            </a:r>
          </a:p>
        </p:txBody>
      </p:sp>
    </p:spTree>
    <p:extLst>
      <p:ext uri="{BB962C8B-B14F-4D97-AF65-F5344CB8AC3E}">
        <p14:creationId xmlns:p14="http://schemas.microsoft.com/office/powerpoint/2010/main" val="3473074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19E8A-2C83-E8AB-82D5-B6A06181E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of NLP - Ambiguity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BDD27-0184-110A-62C4-74D888C83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43897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Lexical Ambiguity</a:t>
            </a:r>
            <a:r>
              <a:rPr lang="en-US" dirty="0"/>
              <a:t>: Different meaning of a word in </a:t>
            </a:r>
            <a:r>
              <a:rPr lang="en-US" dirty="0">
                <a:solidFill>
                  <a:srgbClr val="C00000"/>
                </a:solidFill>
              </a:rPr>
              <a:t>different context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Example: The word “bat” can refer to a flying mammal or a piece of sports equipment.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Referential Ambiguity</a:t>
            </a:r>
            <a:r>
              <a:rPr lang="en-US" dirty="0"/>
              <a:t>: A word or phrase could refer to </a:t>
            </a:r>
            <a:r>
              <a:rPr lang="en-US" dirty="0">
                <a:solidFill>
                  <a:srgbClr val="C00000"/>
                </a:solidFill>
              </a:rPr>
              <a:t>multiple entities</a:t>
            </a:r>
          </a:p>
          <a:p>
            <a:pPr marL="0" indent="0">
              <a:buNone/>
            </a:pPr>
            <a:r>
              <a:rPr lang="en-US" dirty="0"/>
              <a:t>Example: In the sentence, "Apple announced its new product line," the word Apple could refer to the fruit or the tech company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NFR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WSD</a:t>
            </a:r>
            <a:r>
              <a:rPr lang="en-US" dirty="0"/>
              <a:t> can be used to address these issues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1247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73A6B-0DE7-22D0-DB6A-088E31A6D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Key Tasks in Semantic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09805-D34B-0E80-DB0F-4C46FF098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482" y="1363169"/>
            <a:ext cx="10515600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    </a:t>
            </a:r>
            <a:r>
              <a:rPr lang="en-US" b="1" dirty="0"/>
              <a:t>Named Entity Recognition (NER)</a:t>
            </a:r>
            <a:r>
              <a:rPr lang="en-US" dirty="0"/>
              <a:t>: NER identifies and </a:t>
            </a:r>
            <a:r>
              <a:rPr lang="en-US" dirty="0">
                <a:solidFill>
                  <a:srgbClr val="C00000"/>
                </a:solidFill>
              </a:rPr>
              <a:t>classifies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entities</a:t>
            </a:r>
            <a:r>
              <a:rPr lang="en-US" dirty="0"/>
              <a:t> within the text, such as names of people, places, and organizations. </a:t>
            </a:r>
          </a:p>
          <a:p>
            <a:r>
              <a:rPr lang="en-US" dirty="0"/>
              <a:t>    </a:t>
            </a:r>
            <a:r>
              <a:rPr lang="en-US" b="1" dirty="0"/>
              <a:t>Word Sense Disambiguation (WSD)</a:t>
            </a:r>
            <a:r>
              <a:rPr lang="en-US" dirty="0"/>
              <a:t>: WSD determines the correct </a:t>
            </a:r>
            <a:r>
              <a:rPr lang="en-US" dirty="0">
                <a:solidFill>
                  <a:srgbClr val="C00000"/>
                </a:solidFill>
              </a:rPr>
              <a:t>meaning</a:t>
            </a:r>
            <a:r>
              <a:rPr lang="en-US" dirty="0"/>
              <a:t> of ambiguous words based on </a:t>
            </a:r>
            <a:r>
              <a:rPr lang="en-US" dirty="0">
                <a:solidFill>
                  <a:srgbClr val="C00000"/>
                </a:solidFill>
              </a:rPr>
              <a:t>context</a:t>
            </a:r>
            <a:r>
              <a:rPr lang="en-US" dirty="0"/>
              <a:t>. 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D34AD1-4920-86A9-C27B-517DF9E8F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84" y="4074702"/>
            <a:ext cx="6053957" cy="27845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F077EB-C2ED-5D71-0732-FB831557F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076" y="4115749"/>
            <a:ext cx="4720130" cy="237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944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53ED6-5324-65B7-8E5C-37F4F823B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262"/>
            <a:ext cx="10515600" cy="1325563"/>
          </a:xfrm>
        </p:spPr>
        <p:txBody>
          <a:bodyPr/>
          <a:lstStyle/>
          <a:p>
            <a:r>
              <a:rPr lang="en-US" dirty="0"/>
              <a:t>Methods of </a:t>
            </a:r>
            <a:r>
              <a:rPr lang="en-US" spc="-5" dirty="0"/>
              <a:t>Semantic 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C90DE-5CB8-6677-B75B-68248A14E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Traditional Approaches:</a:t>
            </a:r>
          </a:p>
          <a:p>
            <a:r>
              <a:rPr lang="en-US" sz="2400" b="1" dirty="0"/>
              <a:t>Conventional ML Approaches:</a:t>
            </a:r>
          </a:p>
          <a:p>
            <a:pPr marL="0" indent="0">
              <a:buNone/>
            </a:pPr>
            <a:r>
              <a:rPr lang="en-US" sz="2400" dirty="0"/>
              <a:t>Classifiers such as </a:t>
            </a:r>
            <a:r>
              <a:rPr lang="en-US" sz="2400" dirty="0">
                <a:solidFill>
                  <a:srgbClr val="C00000"/>
                </a:solidFill>
              </a:rPr>
              <a:t>decision trees </a:t>
            </a:r>
            <a:r>
              <a:rPr lang="en-US" sz="2400" dirty="0"/>
              <a:t>are used to classify a word’s sense based on contextual features (e.g., surrounding words)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Ontology-Based Methods:</a:t>
            </a:r>
          </a:p>
          <a:p>
            <a:pPr marL="0" indent="0">
              <a:buNone/>
            </a:pPr>
            <a:r>
              <a:rPr lang="en-US" sz="2400" dirty="0"/>
              <a:t>These methods rely on </a:t>
            </a:r>
            <a:r>
              <a:rPr lang="en-US" sz="2400" dirty="0">
                <a:solidFill>
                  <a:srgbClr val="C00000"/>
                </a:solidFill>
              </a:rPr>
              <a:t>ontologies</a:t>
            </a:r>
            <a:r>
              <a:rPr lang="en-US" sz="2400" dirty="0"/>
              <a:t> and semantic networks</a:t>
            </a:r>
          </a:p>
          <a:p>
            <a:pPr marL="0" indent="0" rtl="0">
              <a:buNone/>
            </a:pPr>
            <a:endParaRPr lang="en-US" sz="2400" dirty="0"/>
          </a:p>
          <a:p>
            <a:pPr marL="0" indent="0" rtl="0">
              <a:buNone/>
            </a:pPr>
            <a:r>
              <a:rPr lang="en-US" sz="2400" b="1" dirty="0">
                <a:solidFill>
                  <a:srgbClr val="C00000"/>
                </a:solidFill>
              </a:rPr>
              <a:t>Deep Learning-Based Methods</a:t>
            </a:r>
          </a:p>
          <a:p>
            <a:pPr marL="0" indent="0">
              <a:buNone/>
            </a:pPr>
            <a:r>
              <a:rPr lang="en-US" sz="2400" dirty="0"/>
              <a:t>Deep neural networks are used to automatically learn </a:t>
            </a:r>
            <a:r>
              <a:rPr lang="en-US" sz="2400" dirty="0">
                <a:solidFill>
                  <a:srgbClr val="C00000"/>
                </a:solidFill>
              </a:rPr>
              <a:t>meaning</a:t>
            </a:r>
            <a:r>
              <a:rPr lang="en-US" sz="2400" dirty="0"/>
              <a:t> of words from raw text based on </a:t>
            </a:r>
            <a:r>
              <a:rPr lang="en-US" sz="2400" dirty="0">
                <a:solidFill>
                  <a:srgbClr val="C00000"/>
                </a:solidFill>
              </a:rPr>
              <a:t>context</a:t>
            </a:r>
          </a:p>
        </p:txBody>
      </p:sp>
      <p:pic>
        <p:nvPicPr>
          <p:cNvPr id="5" name="Picture 4" descr="A diagram of a circular array of symbols&#10;&#10;Description automatically generated with medium confidence">
            <a:extLst>
              <a:ext uri="{FF2B5EF4-FFF2-40B4-BE49-F238E27FC236}">
                <a16:creationId xmlns:a16="http://schemas.microsoft.com/office/drawing/2014/main" id="{2A1DE8A1-459B-4E88-72F4-ABB4DF0F1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558" y="2972512"/>
            <a:ext cx="2780552" cy="249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897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2200" y="514303"/>
            <a:ext cx="7212724" cy="1030717"/>
          </a:xfrm>
          <a:prstGeom prst="rect">
            <a:avLst/>
          </a:prstGeom>
        </p:spPr>
        <p:txBody>
          <a:bodyPr vert="horz" wrap="square" lIns="0" tIns="34671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48640">
              <a:lnSpc>
                <a:spcPct val="100000"/>
              </a:lnSpc>
              <a:spcBef>
                <a:spcPts val="2730"/>
              </a:spcBef>
            </a:pPr>
            <a:r>
              <a:rPr spc="-10" dirty="0"/>
              <a:t>Discourse</a:t>
            </a:r>
            <a:r>
              <a:rPr spc="-190" dirty="0"/>
              <a:t> </a:t>
            </a:r>
            <a:r>
              <a:rPr spc="120" dirty="0"/>
              <a:t>Integration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62151" y="2028094"/>
            <a:ext cx="11183007" cy="395428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102870">
              <a:lnSpc>
                <a:spcPct val="100099"/>
              </a:lnSpc>
              <a:spcBef>
                <a:spcPts val="95"/>
              </a:spcBef>
              <a:buClr>
                <a:srgbClr val="6697CC"/>
              </a:buClr>
              <a:tabLst>
                <a:tab pos="355600" algn="l"/>
                <a:tab pos="356235" algn="l"/>
              </a:tabLst>
            </a:pPr>
            <a:r>
              <a:rPr lang="en-US" sz="2800" spc="-5" dirty="0">
                <a:latin typeface="+mn-lt"/>
                <a:cs typeface="Arial MT"/>
              </a:rPr>
              <a:t>Understand how individual sentences are </a:t>
            </a:r>
            <a:r>
              <a:rPr lang="en-US" sz="2800" spc="-5" dirty="0">
                <a:solidFill>
                  <a:srgbClr val="C00000"/>
                </a:solidFill>
                <a:latin typeface="+mn-lt"/>
                <a:cs typeface="Arial MT"/>
              </a:rPr>
              <a:t>connected</a:t>
            </a:r>
            <a:r>
              <a:rPr lang="en-US" sz="2800" spc="-5" dirty="0">
                <a:latin typeface="+mn-lt"/>
                <a:cs typeface="Arial MT"/>
              </a:rPr>
              <a:t> to form a </a:t>
            </a:r>
            <a:r>
              <a:rPr lang="en-US" sz="2800" spc="-5" dirty="0">
                <a:solidFill>
                  <a:srgbClr val="C00000"/>
                </a:solidFill>
                <a:latin typeface="+mn-lt"/>
                <a:cs typeface="Arial MT"/>
              </a:rPr>
              <a:t>coherent</a:t>
            </a:r>
            <a:r>
              <a:rPr lang="en-US" sz="2800" spc="-5" dirty="0">
                <a:latin typeface="+mn-lt"/>
                <a:cs typeface="Arial MT"/>
              </a:rPr>
              <a:t> </a:t>
            </a:r>
            <a:r>
              <a:rPr lang="en-US" sz="2800" spc="-5" dirty="0">
                <a:solidFill>
                  <a:srgbClr val="C00000"/>
                </a:solidFill>
                <a:latin typeface="+mn-lt"/>
                <a:cs typeface="Arial MT"/>
              </a:rPr>
              <a:t>message</a:t>
            </a:r>
            <a:r>
              <a:rPr lang="en-US" sz="2800" spc="-5" dirty="0">
                <a:latin typeface="+mn-lt"/>
                <a:cs typeface="Arial MT"/>
              </a:rPr>
              <a:t>.</a:t>
            </a:r>
          </a:p>
          <a:p>
            <a:pPr marL="469265" marR="102870" indent="-457200">
              <a:lnSpc>
                <a:spcPct val="100099"/>
              </a:lnSpc>
              <a:spcBef>
                <a:spcPts val="95"/>
              </a:spcBef>
              <a:buClr>
                <a:srgbClr val="6697CC"/>
              </a:buClr>
              <a:buFont typeface="Arial" panose="020B0604020202020204" pitchFamily="34" charset="0"/>
              <a:buChar char="•"/>
              <a:tabLst>
                <a:tab pos="355600" algn="l"/>
                <a:tab pos="356235" algn="l"/>
              </a:tabLst>
            </a:pPr>
            <a:r>
              <a:rPr lang="en-US" sz="2800" b="1" spc="-5" dirty="0">
                <a:latin typeface="+mn-lt"/>
                <a:cs typeface="Arial MT"/>
              </a:rPr>
              <a:t>Co-reference Resolution</a:t>
            </a:r>
            <a:r>
              <a:rPr lang="en-US" sz="2800" spc="-5" dirty="0">
                <a:latin typeface="+mn-lt"/>
                <a:cs typeface="Arial MT"/>
              </a:rPr>
              <a:t>: Identifying when </a:t>
            </a:r>
            <a:r>
              <a:rPr lang="en-US" sz="2800" spc="-5" dirty="0">
                <a:solidFill>
                  <a:srgbClr val="C00000"/>
                </a:solidFill>
                <a:latin typeface="+mn-lt"/>
                <a:cs typeface="Arial MT"/>
              </a:rPr>
              <a:t>different</a:t>
            </a:r>
            <a:r>
              <a:rPr lang="en-US" sz="2800" spc="-5" dirty="0">
                <a:latin typeface="+mn-lt"/>
                <a:cs typeface="Arial MT"/>
              </a:rPr>
              <a:t> words refer to the </a:t>
            </a:r>
            <a:r>
              <a:rPr lang="en-US" sz="2800" spc="-5" dirty="0">
                <a:solidFill>
                  <a:srgbClr val="C00000"/>
                </a:solidFill>
                <a:latin typeface="+mn-lt"/>
                <a:cs typeface="Arial MT"/>
              </a:rPr>
              <a:t>same</a:t>
            </a:r>
            <a:r>
              <a:rPr lang="en-US" sz="2800" spc="-5" dirty="0">
                <a:latin typeface="+mn-lt"/>
                <a:cs typeface="Arial MT"/>
              </a:rPr>
              <a:t> entity.</a:t>
            </a:r>
          </a:p>
          <a:p>
            <a:pPr marL="469265" marR="102870" indent="-457200">
              <a:lnSpc>
                <a:spcPct val="100099"/>
              </a:lnSpc>
              <a:spcBef>
                <a:spcPts val="95"/>
              </a:spcBef>
              <a:buClr>
                <a:srgbClr val="6697CC"/>
              </a:buClr>
              <a:buFont typeface="Arial" panose="020B0604020202020204" pitchFamily="34" charset="0"/>
              <a:buChar char="•"/>
              <a:tabLst>
                <a:tab pos="355600" algn="l"/>
                <a:tab pos="356235" algn="l"/>
              </a:tabLst>
            </a:pPr>
            <a:r>
              <a:rPr lang="en-US" sz="2800" b="1" spc="-5" dirty="0">
                <a:latin typeface="+mn-lt"/>
                <a:cs typeface="Arial MT"/>
              </a:rPr>
              <a:t>Pronoun Resolution</a:t>
            </a:r>
            <a:r>
              <a:rPr lang="en-US" sz="2800" spc="-5" dirty="0">
                <a:latin typeface="+mn-lt"/>
                <a:cs typeface="Arial MT"/>
              </a:rPr>
              <a:t>: Finding the noun that a pronoun </a:t>
            </a:r>
            <a:r>
              <a:rPr lang="en-US" sz="2800" spc="-5" dirty="0">
                <a:solidFill>
                  <a:srgbClr val="C00000"/>
                </a:solidFill>
                <a:latin typeface="+mn-lt"/>
                <a:cs typeface="Arial MT"/>
              </a:rPr>
              <a:t>refers</a:t>
            </a:r>
            <a:r>
              <a:rPr lang="en-US" sz="2800" spc="-5" dirty="0">
                <a:latin typeface="+mn-lt"/>
                <a:cs typeface="Arial MT"/>
              </a:rPr>
              <a:t> to.</a:t>
            </a:r>
          </a:p>
          <a:p>
            <a:pPr marL="469265" marR="102870" indent="-457200">
              <a:lnSpc>
                <a:spcPct val="100099"/>
              </a:lnSpc>
              <a:spcBef>
                <a:spcPts val="95"/>
              </a:spcBef>
              <a:buClr>
                <a:srgbClr val="6697CC"/>
              </a:buClr>
              <a:buFont typeface="Arial" panose="020B0604020202020204" pitchFamily="34" charset="0"/>
              <a:buChar char="•"/>
              <a:tabLst>
                <a:tab pos="355600" algn="l"/>
                <a:tab pos="356235" algn="l"/>
              </a:tabLst>
            </a:pPr>
            <a:endParaRPr lang="en-US" sz="2800" spc="-5" dirty="0">
              <a:latin typeface="+mn-lt"/>
              <a:cs typeface="Arial MT"/>
            </a:endParaRPr>
          </a:p>
          <a:p>
            <a:pPr marL="12065" marR="102870">
              <a:lnSpc>
                <a:spcPct val="100099"/>
              </a:lnSpc>
              <a:spcBef>
                <a:spcPts val="95"/>
              </a:spcBef>
              <a:buClr>
                <a:srgbClr val="6697CC"/>
              </a:buClr>
              <a:tabLst>
                <a:tab pos="355600" algn="l"/>
                <a:tab pos="356235" algn="l"/>
              </a:tabLst>
            </a:pPr>
            <a:r>
              <a:rPr lang="en-US" sz="2800" spc="-5" dirty="0">
                <a:latin typeface="+mn-lt"/>
                <a:cs typeface="Arial MT"/>
              </a:rPr>
              <a:t>Example: "John likes pizza. </a:t>
            </a:r>
            <a:r>
              <a:rPr lang="en-US" sz="2800" spc="-5" dirty="0">
                <a:solidFill>
                  <a:srgbClr val="C00000"/>
                </a:solidFill>
                <a:latin typeface="+mn-lt"/>
                <a:cs typeface="Arial MT"/>
              </a:rPr>
              <a:t>He</a:t>
            </a:r>
            <a:r>
              <a:rPr lang="en-US" sz="2800" spc="-5" dirty="0">
                <a:latin typeface="+mn-lt"/>
                <a:cs typeface="Arial MT"/>
              </a:rPr>
              <a:t> eats </a:t>
            </a:r>
            <a:r>
              <a:rPr lang="en-US" sz="2800" spc="-5" dirty="0">
                <a:solidFill>
                  <a:srgbClr val="C00000"/>
                </a:solidFill>
                <a:latin typeface="+mn-lt"/>
                <a:cs typeface="Arial MT"/>
              </a:rPr>
              <a:t>it</a:t>
            </a:r>
            <a:r>
              <a:rPr lang="en-US" sz="2800" spc="-5" dirty="0">
                <a:latin typeface="+mn-lt"/>
                <a:cs typeface="Arial MT"/>
              </a:rPr>
              <a:t> often." Resolving "He" to "John" and "it" to "pizza."</a:t>
            </a:r>
          </a:p>
          <a:p>
            <a:pPr marL="355600" marR="102870" indent="-343535">
              <a:lnSpc>
                <a:spcPct val="100099"/>
              </a:lnSpc>
              <a:spcBef>
                <a:spcPts val="95"/>
              </a:spcBef>
              <a:buClr>
                <a:srgbClr val="6697CC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endParaRPr lang="en-US" sz="2800" spc="-5" dirty="0">
              <a:latin typeface="+mn-l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5027512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A9FD497-2827-DEA1-72F6-3CCC73D26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235" y="1690688"/>
            <a:ext cx="4356194" cy="32844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964842-F383-F5CC-5895-4B67AD04B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 dirty="0"/>
              <a:t>Discourse</a:t>
            </a:r>
            <a:r>
              <a:rPr lang="en-US" spc="-190" dirty="0"/>
              <a:t> </a:t>
            </a:r>
            <a:r>
              <a:rPr lang="en-US" spc="120" dirty="0"/>
              <a:t>Integration - </a:t>
            </a:r>
            <a:r>
              <a:rPr lang="en-US" dirty="0"/>
              <a:t>Some </a:t>
            </a:r>
            <a:r>
              <a:rPr lang="en-US" spc="120" dirty="0"/>
              <a:t>Methods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611C0-A8A9-26EA-D3BB-B8CE2F251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85084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Traditional Approaches:</a:t>
            </a:r>
          </a:p>
          <a:p>
            <a:r>
              <a:rPr lang="en-US" sz="2400" b="1" dirty="0"/>
              <a:t>Rule-Based Approaches</a:t>
            </a:r>
            <a:r>
              <a:rPr lang="en-US" sz="2400" dirty="0"/>
              <a:t>: </a:t>
            </a:r>
          </a:p>
          <a:p>
            <a:pPr marL="0" indent="0">
              <a:buNone/>
            </a:pPr>
            <a:r>
              <a:rPr lang="en-US" sz="2400" dirty="0"/>
              <a:t>Use linguistic, syntactic and semantic </a:t>
            </a:r>
            <a:r>
              <a:rPr lang="en-US" sz="2400" dirty="0">
                <a:solidFill>
                  <a:srgbClr val="C00000"/>
                </a:solidFill>
              </a:rPr>
              <a:t>rules</a:t>
            </a:r>
            <a:r>
              <a:rPr lang="en-US" sz="2400" dirty="0"/>
              <a:t> (e.g., pronouns often refer to the most recently mentioned noun).</a:t>
            </a:r>
          </a:p>
          <a:p>
            <a:r>
              <a:rPr lang="en-US" sz="2400" b="1" dirty="0"/>
              <a:t>Discourse Parsing:</a:t>
            </a:r>
          </a:p>
          <a:p>
            <a:pPr marL="0" indent="0">
              <a:buNone/>
            </a:pPr>
            <a:r>
              <a:rPr lang="en-US" sz="2400" dirty="0"/>
              <a:t>identify the </a:t>
            </a:r>
            <a:r>
              <a:rPr lang="en-US" sz="2400" dirty="0">
                <a:solidFill>
                  <a:srgbClr val="C00000"/>
                </a:solidFill>
              </a:rPr>
              <a:t>structure</a:t>
            </a:r>
            <a:r>
              <a:rPr lang="en-US" sz="2400" dirty="0"/>
              <a:t> of discourse by determining relationships between sentences or clauses, such as elaboration, contrast, and causality.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Deep Learning-Based Methods: </a:t>
            </a:r>
          </a:p>
          <a:p>
            <a:pPr marL="0" indent="0">
              <a:buNone/>
            </a:pPr>
            <a:r>
              <a:rPr lang="en-US" sz="2400" dirty="0"/>
              <a:t>Deep neural networks are used to learn </a:t>
            </a:r>
            <a:r>
              <a:rPr lang="en-US" sz="2400" dirty="0">
                <a:solidFill>
                  <a:srgbClr val="C00000"/>
                </a:solidFill>
              </a:rPr>
              <a:t>dependencies</a:t>
            </a:r>
            <a:r>
              <a:rPr lang="en-US" sz="2400" dirty="0"/>
              <a:t> from raw text using attention mechanism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1067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7FAC54F-2300-8B57-69F7-3026E27EB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702" y="3651723"/>
            <a:ext cx="5313208" cy="3084786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7787" y="188483"/>
            <a:ext cx="10515600" cy="1027204"/>
          </a:xfrm>
          <a:prstGeom prst="rect">
            <a:avLst/>
          </a:prstGeom>
        </p:spPr>
        <p:txBody>
          <a:bodyPr vert="horz" wrap="square" lIns="0" tIns="34671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48640">
              <a:lnSpc>
                <a:spcPct val="100000"/>
              </a:lnSpc>
              <a:spcBef>
                <a:spcPts val="2730"/>
              </a:spcBef>
            </a:pPr>
            <a:r>
              <a:rPr spc="30" dirty="0"/>
              <a:t>Pragmatic</a:t>
            </a:r>
            <a:r>
              <a:rPr spc="-180" dirty="0"/>
              <a:t> </a:t>
            </a:r>
            <a:r>
              <a:rPr spc="-30" dirty="0"/>
              <a:t>Analysis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76792" y="1663884"/>
            <a:ext cx="10616118" cy="26488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77470">
              <a:lnSpc>
                <a:spcPct val="100099"/>
              </a:lnSpc>
              <a:spcBef>
                <a:spcPts val="95"/>
              </a:spcBef>
              <a:buClr>
                <a:srgbClr val="6697CC"/>
              </a:buClr>
              <a:tabLst>
                <a:tab pos="355600" algn="l"/>
                <a:tab pos="356235" algn="l"/>
              </a:tabLst>
            </a:pPr>
            <a:r>
              <a:rPr lang="en-US" sz="2800" dirty="0">
                <a:solidFill>
                  <a:srgbClr val="C00000"/>
                </a:solidFill>
                <a:latin typeface="+mn-lt"/>
                <a:cs typeface="Arial MT"/>
              </a:rPr>
              <a:t>Interpret</a:t>
            </a:r>
            <a:r>
              <a:rPr lang="en-US" sz="2800" dirty="0">
                <a:latin typeface="+mn-lt"/>
                <a:cs typeface="Arial MT"/>
              </a:rPr>
              <a:t> the text considering the </a:t>
            </a:r>
            <a:r>
              <a:rPr lang="en-US" sz="2800" dirty="0">
                <a:solidFill>
                  <a:srgbClr val="C00000"/>
                </a:solidFill>
                <a:latin typeface="+mn-lt"/>
                <a:cs typeface="Arial MT"/>
              </a:rPr>
              <a:t>context</a:t>
            </a:r>
            <a:r>
              <a:rPr lang="en-US" sz="2800" dirty="0">
                <a:latin typeface="+mn-lt"/>
                <a:cs typeface="Arial MT"/>
              </a:rPr>
              <a:t> and implied meanings.</a:t>
            </a:r>
          </a:p>
          <a:p>
            <a:pPr marL="355600" marR="77470" indent="-343535">
              <a:lnSpc>
                <a:spcPct val="100099"/>
              </a:lnSpc>
              <a:spcBef>
                <a:spcPts val="95"/>
              </a:spcBef>
              <a:buClr>
                <a:srgbClr val="6697CC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lang="en-US" sz="2800" dirty="0">
                <a:latin typeface="+mn-lt"/>
                <a:cs typeface="Arial MT"/>
              </a:rPr>
              <a:t>Understanding implied meanings, </a:t>
            </a:r>
            <a:r>
              <a:rPr lang="en-US" sz="2800" dirty="0">
                <a:solidFill>
                  <a:srgbClr val="C00000"/>
                </a:solidFill>
                <a:latin typeface="+mn-lt"/>
                <a:cs typeface="Arial MT"/>
              </a:rPr>
              <a:t>user intent</a:t>
            </a:r>
            <a:r>
              <a:rPr lang="en-US" sz="2800" dirty="0">
                <a:latin typeface="+mn-lt"/>
                <a:cs typeface="Arial MT"/>
              </a:rPr>
              <a:t>, and tone.</a:t>
            </a:r>
          </a:p>
          <a:p>
            <a:pPr marL="355600" marR="77470" indent="-343535">
              <a:lnSpc>
                <a:spcPct val="100099"/>
              </a:lnSpc>
              <a:spcBef>
                <a:spcPts val="95"/>
              </a:spcBef>
              <a:buClr>
                <a:srgbClr val="6697CC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lang="en-US" sz="2800" dirty="0">
                <a:latin typeface="+mn-lt"/>
                <a:cs typeface="Arial MT"/>
              </a:rPr>
              <a:t>Handling </a:t>
            </a:r>
            <a:r>
              <a:rPr lang="en-US" sz="2800" dirty="0">
                <a:solidFill>
                  <a:srgbClr val="C00000"/>
                </a:solidFill>
                <a:latin typeface="+mn-lt"/>
                <a:cs typeface="Arial MT"/>
              </a:rPr>
              <a:t>idiomatic expressions </a:t>
            </a:r>
            <a:r>
              <a:rPr lang="en-US" sz="2800" dirty="0">
                <a:latin typeface="+mn-lt"/>
                <a:cs typeface="Arial MT"/>
              </a:rPr>
              <a:t>and conversational maxims.</a:t>
            </a:r>
          </a:p>
          <a:p>
            <a:pPr marL="12065" marR="77470">
              <a:lnSpc>
                <a:spcPct val="100099"/>
              </a:lnSpc>
              <a:spcBef>
                <a:spcPts val="95"/>
              </a:spcBef>
              <a:buClr>
                <a:srgbClr val="6697CC"/>
              </a:buClr>
              <a:tabLst>
                <a:tab pos="355600" algn="l"/>
                <a:tab pos="356235" algn="l"/>
              </a:tabLst>
            </a:pPr>
            <a:endParaRPr lang="en-US" sz="2800" dirty="0">
              <a:latin typeface="+mn-lt"/>
              <a:cs typeface="Arial MT"/>
            </a:endParaRPr>
          </a:p>
          <a:p>
            <a:pPr marL="12065" marR="77470">
              <a:lnSpc>
                <a:spcPct val="100099"/>
              </a:lnSpc>
              <a:spcBef>
                <a:spcPts val="95"/>
              </a:spcBef>
              <a:buClr>
                <a:srgbClr val="6697CC"/>
              </a:buClr>
              <a:tabLst>
                <a:tab pos="355600" algn="l"/>
                <a:tab pos="356235" algn="l"/>
              </a:tabLst>
            </a:pPr>
            <a:r>
              <a:rPr lang="en-US" sz="2800" dirty="0">
                <a:latin typeface="+mn-lt"/>
                <a:cs typeface="Arial MT"/>
              </a:rPr>
              <a:t>Example: "Can you open the door?" is interpreted as a request, not a question about ability.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3DD1A8-F3CB-F0C0-263E-31B296AE347E}"/>
              </a:ext>
            </a:extLst>
          </p:cNvPr>
          <p:cNvSpPr txBox="1"/>
          <p:nvPr/>
        </p:nvSpPr>
        <p:spPr>
          <a:xfrm>
            <a:off x="870857" y="5194116"/>
            <a:ext cx="52251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Expressivity </a:t>
            </a:r>
            <a:r>
              <a:rPr lang="en-US" dirty="0"/>
              <a:t>as a challenge of NLP: the </a:t>
            </a:r>
            <a:r>
              <a:rPr lang="en-US" dirty="0">
                <a:solidFill>
                  <a:srgbClr val="C00000"/>
                </a:solidFill>
              </a:rPr>
              <a:t>same meaning </a:t>
            </a:r>
            <a:r>
              <a:rPr lang="en-US" dirty="0"/>
              <a:t>can be expressed with </a:t>
            </a:r>
            <a:r>
              <a:rPr lang="en-US" dirty="0">
                <a:solidFill>
                  <a:srgbClr val="C00000"/>
                </a:solidFill>
              </a:rPr>
              <a:t>different 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1727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F6A32-267A-610A-7696-2ED53E852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30" dirty="0"/>
              <a:t>Pragmatic</a:t>
            </a:r>
            <a:r>
              <a:rPr lang="en-US" spc="-180" dirty="0"/>
              <a:t> </a:t>
            </a:r>
            <a:r>
              <a:rPr lang="en-US" spc="-30" dirty="0"/>
              <a:t>Analysis - </a:t>
            </a:r>
            <a:r>
              <a:rPr lang="en-US" dirty="0"/>
              <a:t>Some </a:t>
            </a:r>
            <a:r>
              <a:rPr lang="en-US" spc="-30" dirty="0"/>
              <a:t>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48CD9-081D-A920-8438-7867E748F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70324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Traditional Approaches:</a:t>
            </a:r>
          </a:p>
          <a:p>
            <a:r>
              <a:rPr lang="en-US" sz="2400" b="1" dirty="0"/>
              <a:t>Knowledge Graphs</a:t>
            </a:r>
            <a:r>
              <a:rPr lang="en-US" sz="2400" dirty="0"/>
              <a:t>: </a:t>
            </a:r>
          </a:p>
          <a:p>
            <a:pPr marL="0" indent="0">
              <a:buNone/>
            </a:pPr>
            <a:r>
              <a:rPr lang="en-US" sz="2400" dirty="0"/>
              <a:t>Use structured knowledge (e.g., domain-specific information) to </a:t>
            </a:r>
            <a:r>
              <a:rPr lang="en-US" sz="2400" dirty="0">
                <a:solidFill>
                  <a:srgbClr val="C00000"/>
                </a:solidFill>
              </a:rPr>
              <a:t>interpret</a:t>
            </a:r>
            <a:r>
              <a:rPr lang="en-US" sz="2400" dirty="0"/>
              <a:t> text within the </a:t>
            </a:r>
            <a:r>
              <a:rPr lang="en-US" sz="2400" dirty="0">
                <a:solidFill>
                  <a:srgbClr val="C00000"/>
                </a:solidFill>
              </a:rPr>
              <a:t>context</a:t>
            </a:r>
            <a:r>
              <a:rPr lang="en-US" sz="2400" dirty="0"/>
              <a:t> of a specific field or situation.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Rule-Based Models</a:t>
            </a:r>
            <a:r>
              <a:rPr lang="en-US" sz="2400" dirty="0"/>
              <a:t>: </a:t>
            </a:r>
          </a:p>
          <a:p>
            <a:pPr marL="0" indent="0">
              <a:buNone/>
            </a:pPr>
            <a:r>
              <a:rPr lang="en-US" sz="2400" dirty="0"/>
              <a:t>Detect common linguistic markers and patterns..</a:t>
            </a:r>
          </a:p>
          <a:p>
            <a:pPr marL="0" indent="0">
              <a:buNone/>
            </a:pPr>
            <a:endParaRPr lang="en-US" sz="24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Deep Learning-Based Methods: </a:t>
            </a:r>
          </a:p>
          <a:p>
            <a:pPr marL="0" indent="0">
              <a:buNone/>
            </a:pPr>
            <a:r>
              <a:rPr lang="en-US" sz="2400" dirty="0"/>
              <a:t>Deep neural networks are trained on huge data to learn the </a:t>
            </a:r>
            <a:r>
              <a:rPr lang="en-US" sz="2400" dirty="0">
                <a:solidFill>
                  <a:srgbClr val="C00000"/>
                </a:solidFill>
              </a:rPr>
              <a:t>intent</a:t>
            </a:r>
            <a:r>
              <a:rPr lang="en-US" sz="2400" dirty="0"/>
              <a:t> of text based on different </a:t>
            </a:r>
            <a:r>
              <a:rPr lang="en-US" sz="2400" dirty="0">
                <a:solidFill>
                  <a:srgbClr val="C00000"/>
                </a:solidFill>
              </a:rPr>
              <a:t>contexts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F87713-83E6-B15F-AF6D-349E04B7F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8532" y="3245214"/>
            <a:ext cx="3079992" cy="202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89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9268D7D2-3773-AB13-1B2F-B33A0C406E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4000" dirty="0"/>
              <a:t>Non-stationary Time Series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EE253A-A27F-0BF6-1FEE-99EEBA875931}"/>
              </a:ext>
            </a:extLst>
          </p:cNvPr>
          <p:cNvSpPr txBox="1"/>
          <p:nvPr/>
        </p:nvSpPr>
        <p:spPr>
          <a:xfrm>
            <a:off x="838201" y="1467446"/>
            <a:ext cx="1117962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A non-stationary time series is one whose </a:t>
            </a:r>
            <a:r>
              <a:rPr lang="en-US" sz="2800" dirty="0">
                <a:solidFill>
                  <a:srgbClr val="FF0000"/>
                </a:solidFill>
              </a:rPr>
              <a:t>statistical properties</a:t>
            </a:r>
            <a:r>
              <a:rPr lang="en-US" sz="2800" dirty="0"/>
              <a:t>, such as the mean, variance, or autocorrelation, </a:t>
            </a:r>
            <a:r>
              <a:rPr lang="en-US" sz="2800" dirty="0">
                <a:solidFill>
                  <a:srgbClr val="FF0000"/>
                </a:solidFill>
              </a:rPr>
              <a:t>change over time</a:t>
            </a:r>
            <a:r>
              <a:rPr lang="en-US" sz="2800" dirty="0"/>
              <a:t>.</a:t>
            </a:r>
          </a:p>
          <a:p>
            <a:r>
              <a:rPr lang="en-GB" altLang="en-US" sz="2800" dirty="0"/>
              <a:t>Prediction on this type of data should consider a </a:t>
            </a:r>
            <a:r>
              <a:rPr lang="en-GB" altLang="en-US" sz="2800" dirty="0">
                <a:solidFill>
                  <a:srgbClr val="FF0000"/>
                </a:solidFill>
              </a:rPr>
              <a:t>sequence of data over time </a:t>
            </a:r>
            <a:r>
              <a:rPr lang="en-GB" altLang="en-US" sz="2800" dirty="0"/>
              <a:t>(e.g., sequence of changes in a stock market).</a:t>
            </a:r>
          </a:p>
          <a:p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876837-D2FE-DA83-B7D2-6EAA06201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3516312"/>
            <a:ext cx="5116286" cy="319767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D98C7-95BF-C46C-2EFF-181A0375D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Tasks - Language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8F7F1-5C51-7D17-7C70-CE72701C5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Generate </a:t>
            </a:r>
            <a:r>
              <a:rPr lang="en-US" dirty="0">
                <a:solidFill>
                  <a:srgbClr val="C00000"/>
                </a:solidFill>
              </a:rPr>
              <a:t>human-like text </a:t>
            </a:r>
            <a:r>
              <a:rPr lang="en-US" dirty="0"/>
              <a:t>based on certain </a:t>
            </a:r>
            <a:r>
              <a:rPr lang="en-US" dirty="0">
                <a:solidFill>
                  <a:srgbClr val="C00000"/>
                </a:solidFill>
              </a:rPr>
              <a:t>inputs</a:t>
            </a:r>
            <a:endParaRPr lang="en-US" dirty="0"/>
          </a:p>
          <a:p>
            <a:r>
              <a:rPr lang="en-US" dirty="0"/>
              <a:t>It involves the use of </a:t>
            </a:r>
            <a:r>
              <a:rPr lang="en-US" dirty="0">
                <a:solidFill>
                  <a:srgbClr val="C00000"/>
                </a:solidFill>
              </a:rPr>
              <a:t>language models </a:t>
            </a:r>
            <a:r>
              <a:rPr lang="en-US" dirty="0"/>
              <a:t>to generate coherent and </a:t>
            </a:r>
            <a:r>
              <a:rPr lang="en-US" dirty="0">
                <a:solidFill>
                  <a:srgbClr val="C00000"/>
                </a:solidFill>
              </a:rPr>
              <a:t>contextually appropriate </a:t>
            </a:r>
            <a:r>
              <a:rPr lang="en-US" dirty="0"/>
              <a:t>text</a:t>
            </a:r>
          </a:p>
          <a:p>
            <a:pPr marL="0" indent="0">
              <a:buNone/>
            </a:pPr>
            <a:r>
              <a:rPr lang="en-US" dirty="0"/>
              <a:t>Example: Given the prompt, "Write a story about a cat," the system generates a narrative.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blue circle with white text&#10;&#10;Description automatically generated">
            <a:extLst>
              <a:ext uri="{FF2B5EF4-FFF2-40B4-BE49-F238E27FC236}">
                <a16:creationId xmlns:a16="http://schemas.microsoft.com/office/drawing/2014/main" id="{790911D1-2DFD-8804-94E7-43E83C408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86729"/>
            <a:ext cx="5883166" cy="19061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DD1D3D-2E64-B4D0-45BC-F2F62658DB59}"/>
              </a:ext>
            </a:extLst>
          </p:cNvPr>
          <p:cNvSpPr txBox="1"/>
          <p:nvPr/>
        </p:nvSpPr>
        <p:spPr>
          <a:xfrm>
            <a:off x="567559" y="4821217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can be a text from different language (in </a:t>
            </a:r>
            <a:r>
              <a:rPr lang="en-US" dirty="0">
                <a:solidFill>
                  <a:srgbClr val="C00000"/>
                </a:solidFill>
              </a:rPr>
              <a:t>translation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Question (in </a:t>
            </a:r>
            <a:r>
              <a:rPr lang="en-US" dirty="0">
                <a:solidFill>
                  <a:srgbClr val="C00000"/>
                </a:solidFill>
              </a:rPr>
              <a:t>question answering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2697867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FEACF3E-6396-C6B3-497D-833AF8B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830" y="2716190"/>
            <a:ext cx="5004094" cy="1425619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30591"/>
            <a:ext cx="10515600" cy="994631"/>
          </a:xfrm>
          <a:prstGeom prst="rect">
            <a:avLst/>
          </a:prstGeom>
        </p:spPr>
        <p:txBody>
          <a:bodyPr vert="horz" wrap="square" lIns="0" tIns="31445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Language</a:t>
            </a:r>
            <a:r>
              <a:rPr spc="-240" dirty="0"/>
              <a:t> </a:t>
            </a:r>
            <a:r>
              <a:rPr lang="en-US" spc="-10" dirty="0"/>
              <a:t>Model</a:t>
            </a:r>
            <a:endParaRPr spc="-10" dirty="0"/>
          </a:p>
        </p:txBody>
      </p:sp>
      <p:sp>
        <p:nvSpPr>
          <p:cNvPr id="5" name="object 5"/>
          <p:cNvSpPr txBox="1"/>
          <p:nvPr/>
        </p:nvSpPr>
        <p:spPr>
          <a:xfrm>
            <a:off x="661595" y="2042792"/>
            <a:ext cx="10868810" cy="448327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508000" marR="43180" indent="-457200" algn="just">
              <a:lnSpc>
                <a:spcPts val="3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279400" algn="l"/>
                <a:tab pos="6010275" algn="l"/>
                <a:tab pos="8107680" algn="l"/>
              </a:tabLst>
            </a:pPr>
            <a:r>
              <a:rPr lang="en-US" sz="2800" b="0" i="0" u="none" strike="noStrike" kern="1200" baseline="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Independently</a:t>
            </a:r>
            <a:r>
              <a:rPr lang="en-US" sz="2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choosing the most likely word doesn’t guarantee that the individual choices make sense together </a:t>
            </a:r>
          </a:p>
          <a:p>
            <a:pPr marL="508000" marR="43180" indent="-457200" algn="just">
              <a:lnSpc>
                <a:spcPts val="3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279400" algn="l"/>
                <a:tab pos="6010275" algn="l"/>
                <a:tab pos="8107680" algn="l"/>
              </a:tabLst>
            </a:pPr>
            <a:endParaRPr lang="en-US" sz="2800" spc="-45" dirty="0">
              <a:latin typeface="+mn-lt"/>
            </a:endParaRPr>
          </a:p>
          <a:p>
            <a:pPr marL="508000" marR="43180" indent="-457200" algn="just">
              <a:lnSpc>
                <a:spcPts val="3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279400" algn="l"/>
                <a:tab pos="6010275" algn="l"/>
                <a:tab pos="8107680" algn="l"/>
              </a:tabLst>
            </a:pPr>
            <a:endParaRPr lang="en-US" sz="2800" spc="-45" dirty="0">
              <a:latin typeface="+mn-lt"/>
              <a:cs typeface="Carlito"/>
            </a:endParaRPr>
          </a:p>
          <a:p>
            <a:pPr marL="508000" marR="43180" indent="-457200" algn="just">
              <a:lnSpc>
                <a:spcPts val="3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279400" algn="l"/>
                <a:tab pos="6010275" algn="l"/>
                <a:tab pos="8107680" algn="l"/>
              </a:tabLst>
            </a:pPr>
            <a:endParaRPr lang="en-US" sz="2800" spc="-45" dirty="0">
              <a:latin typeface="+mn-lt"/>
              <a:cs typeface="Carlito"/>
            </a:endParaRPr>
          </a:p>
          <a:p>
            <a:pPr marL="508000" marR="43180" indent="-457200" algn="just">
              <a:lnSpc>
                <a:spcPts val="3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279400" algn="l"/>
                <a:tab pos="6010275" algn="l"/>
                <a:tab pos="8107680" algn="l"/>
              </a:tabLst>
            </a:pPr>
            <a:r>
              <a:rPr lang="en-US" sz="2800" spc="-45" dirty="0">
                <a:latin typeface="+mn-lt"/>
                <a:cs typeface="Carlito"/>
              </a:rPr>
              <a:t>A language model can </a:t>
            </a:r>
            <a:r>
              <a:rPr lang="en-US" sz="2800" spc="-45" dirty="0">
                <a:solidFill>
                  <a:srgbClr val="C00000"/>
                </a:solidFill>
                <a:latin typeface="+mn-lt"/>
                <a:cs typeface="Carlito"/>
              </a:rPr>
              <a:t>predict</a:t>
            </a:r>
            <a:r>
              <a:rPr lang="en-US" sz="2800" spc="-45" dirty="0">
                <a:latin typeface="+mn-lt"/>
                <a:cs typeface="Carlito"/>
              </a:rPr>
              <a:t> the </a:t>
            </a:r>
            <a:r>
              <a:rPr lang="en-US" sz="2800" spc="-45" dirty="0">
                <a:solidFill>
                  <a:srgbClr val="C00000"/>
                </a:solidFill>
                <a:latin typeface="+mn-lt"/>
                <a:cs typeface="Carlito"/>
              </a:rPr>
              <a:t>likelihood</a:t>
            </a:r>
            <a:r>
              <a:rPr lang="en-US" sz="2800" spc="-45" dirty="0">
                <a:latin typeface="+mn-lt"/>
                <a:cs typeface="Carlito"/>
              </a:rPr>
              <a:t> of a </a:t>
            </a:r>
            <a:r>
              <a:rPr lang="en-US" sz="2800" spc="-45" dirty="0">
                <a:solidFill>
                  <a:srgbClr val="C00000"/>
                </a:solidFill>
                <a:latin typeface="+mn-lt"/>
                <a:cs typeface="Carlito"/>
              </a:rPr>
              <a:t>sequence</a:t>
            </a:r>
            <a:r>
              <a:rPr lang="en-US" sz="2800" spc="-45" dirty="0">
                <a:latin typeface="+mn-lt"/>
                <a:cs typeface="Carlito"/>
              </a:rPr>
              <a:t> of words</a:t>
            </a:r>
          </a:p>
          <a:p>
            <a:pPr marL="50800" marR="43180" algn="just">
              <a:lnSpc>
                <a:spcPts val="3000"/>
              </a:lnSpc>
              <a:spcBef>
                <a:spcPts val="500"/>
              </a:spcBef>
              <a:tabLst>
                <a:tab pos="279400" algn="l"/>
                <a:tab pos="6010275" algn="l"/>
                <a:tab pos="8107680" algn="l"/>
              </a:tabLst>
            </a:pPr>
            <a:endParaRPr lang="en-US" sz="2800" spc="-45" dirty="0">
              <a:latin typeface="+mn-lt"/>
              <a:cs typeface="Carlito"/>
            </a:endParaRPr>
          </a:p>
          <a:p>
            <a:pPr marL="50800" marR="43180" algn="just">
              <a:lnSpc>
                <a:spcPts val="3000"/>
              </a:lnSpc>
              <a:spcBef>
                <a:spcPts val="500"/>
              </a:spcBef>
              <a:tabLst>
                <a:tab pos="279400" algn="l"/>
                <a:tab pos="6010275" algn="l"/>
                <a:tab pos="8107680" algn="l"/>
              </a:tabLst>
            </a:pPr>
            <a:r>
              <a:rPr lang="en-US" sz="2800" spc="-45" dirty="0">
                <a:latin typeface="+mn-lt"/>
                <a:cs typeface="Carlito"/>
              </a:rPr>
              <a:t>E.g., </a:t>
            </a:r>
            <a:r>
              <a:rPr lang="en-US" sz="2800" spc="-45" dirty="0">
                <a:solidFill>
                  <a:srgbClr val="C00000"/>
                </a:solidFill>
                <a:latin typeface="+mn-lt"/>
                <a:cs typeface="Carlito"/>
              </a:rPr>
              <a:t>Probability</a:t>
            </a:r>
            <a:r>
              <a:rPr lang="en-US" sz="2800" spc="-45" dirty="0">
                <a:latin typeface="+mn-lt"/>
                <a:cs typeface="Carlito"/>
              </a:rPr>
              <a:t> of different combination of following words:</a:t>
            </a:r>
          </a:p>
          <a:p>
            <a:pPr marL="50800" marR="43180" algn="just">
              <a:lnSpc>
                <a:spcPts val="3000"/>
              </a:lnSpc>
              <a:spcBef>
                <a:spcPts val="500"/>
              </a:spcBef>
              <a:tabLst>
                <a:tab pos="279400" algn="l"/>
                <a:tab pos="6010275" algn="l"/>
                <a:tab pos="8107680" algn="l"/>
              </a:tabLst>
            </a:pPr>
            <a:r>
              <a:rPr lang="en-US" sz="2800" dirty="0">
                <a:latin typeface="+mn-lt"/>
                <a:cs typeface="Carlito"/>
              </a:rPr>
              <a:t>I</a:t>
            </a:r>
            <a:r>
              <a:rPr sz="2800" spc="-70" dirty="0">
                <a:latin typeface="+mn-lt"/>
                <a:cs typeface="Carlito"/>
              </a:rPr>
              <a:t> </a:t>
            </a:r>
            <a:r>
              <a:rPr sz="2800" dirty="0">
                <a:latin typeface="+mn-lt"/>
                <a:cs typeface="Carlito"/>
              </a:rPr>
              <a:t>fed</a:t>
            </a:r>
            <a:r>
              <a:rPr sz="2800" spc="-55" dirty="0">
                <a:latin typeface="+mn-lt"/>
                <a:cs typeface="Carlito"/>
              </a:rPr>
              <a:t> </a:t>
            </a:r>
            <a:r>
              <a:rPr sz="2800" dirty="0">
                <a:latin typeface="+mn-lt"/>
                <a:cs typeface="Carlito"/>
              </a:rPr>
              <a:t>my</a:t>
            </a:r>
            <a:r>
              <a:rPr sz="2800" spc="-70" dirty="0">
                <a:latin typeface="+mn-lt"/>
                <a:cs typeface="Carlito"/>
              </a:rPr>
              <a:t> </a:t>
            </a:r>
            <a:r>
              <a:rPr sz="2800" dirty="0">
                <a:latin typeface="+mn-lt"/>
                <a:cs typeface="Carlito"/>
              </a:rPr>
              <a:t>cat</a:t>
            </a:r>
            <a:r>
              <a:rPr sz="2800" spc="-60" dirty="0">
                <a:latin typeface="+mn-lt"/>
                <a:cs typeface="Carlito"/>
              </a:rPr>
              <a:t> </a:t>
            </a:r>
            <a:r>
              <a:rPr sz="2800" dirty="0">
                <a:latin typeface="+mn-lt"/>
                <a:cs typeface="Carlito"/>
              </a:rPr>
              <a:t>with</a:t>
            </a:r>
            <a:r>
              <a:rPr sz="2800" spc="-55" dirty="0">
                <a:latin typeface="+mn-lt"/>
                <a:cs typeface="Carlito"/>
              </a:rPr>
              <a:t> </a:t>
            </a:r>
            <a:r>
              <a:rPr sz="2800" dirty="0">
                <a:latin typeface="+mn-lt"/>
                <a:cs typeface="Carlito"/>
              </a:rPr>
              <a:t>meat:</a:t>
            </a:r>
            <a:r>
              <a:rPr sz="2800" spc="-60" dirty="0">
                <a:latin typeface="+mn-lt"/>
                <a:cs typeface="Carlito"/>
              </a:rPr>
              <a:t> </a:t>
            </a:r>
            <a:r>
              <a:rPr sz="2800" dirty="0">
                <a:latin typeface="+mn-lt"/>
                <a:cs typeface="Carlito"/>
              </a:rPr>
              <a:t>P(I,</a:t>
            </a:r>
            <a:r>
              <a:rPr sz="2800" spc="-55" dirty="0">
                <a:latin typeface="+mn-lt"/>
                <a:cs typeface="Carlito"/>
              </a:rPr>
              <a:t> </a:t>
            </a:r>
            <a:r>
              <a:rPr sz="2800" dirty="0">
                <a:latin typeface="+mn-lt"/>
                <a:cs typeface="Carlito"/>
              </a:rPr>
              <a:t>fed,</a:t>
            </a:r>
            <a:r>
              <a:rPr sz="2800" spc="-60" dirty="0">
                <a:latin typeface="+mn-lt"/>
                <a:cs typeface="Carlito"/>
              </a:rPr>
              <a:t> </a:t>
            </a:r>
            <a:r>
              <a:rPr sz="2800" spc="-65" dirty="0">
                <a:latin typeface="+mn-lt"/>
                <a:cs typeface="Carlito"/>
              </a:rPr>
              <a:t>my,</a:t>
            </a:r>
            <a:r>
              <a:rPr sz="2800" spc="-55" dirty="0">
                <a:latin typeface="+mn-lt"/>
                <a:cs typeface="Carlito"/>
              </a:rPr>
              <a:t> </a:t>
            </a:r>
            <a:r>
              <a:rPr sz="2800" dirty="0">
                <a:latin typeface="+mn-lt"/>
                <a:cs typeface="Carlito"/>
              </a:rPr>
              <a:t>cat,</a:t>
            </a:r>
            <a:r>
              <a:rPr sz="2800" spc="-60" dirty="0">
                <a:latin typeface="+mn-lt"/>
                <a:cs typeface="Carlito"/>
              </a:rPr>
              <a:t> </a:t>
            </a:r>
            <a:r>
              <a:rPr sz="2800" dirty="0">
                <a:latin typeface="+mn-lt"/>
                <a:cs typeface="Carlito"/>
              </a:rPr>
              <a:t>with,</a:t>
            </a:r>
            <a:r>
              <a:rPr sz="2800" spc="-55" dirty="0">
                <a:latin typeface="+mn-lt"/>
                <a:cs typeface="Carlito"/>
              </a:rPr>
              <a:t> </a:t>
            </a:r>
            <a:r>
              <a:rPr sz="2800" dirty="0">
                <a:latin typeface="+mn-lt"/>
                <a:cs typeface="Carlito"/>
              </a:rPr>
              <a:t>meat)</a:t>
            </a:r>
            <a:r>
              <a:rPr sz="2800" spc="-60" dirty="0">
                <a:latin typeface="+mn-lt"/>
                <a:cs typeface="Carlito"/>
              </a:rPr>
              <a:t> </a:t>
            </a:r>
            <a:r>
              <a:rPr sz="2800" dirty="0">
                <a:latin typeface="+mn-lt"/>
                <a:cs typeface="Carlito"/>
              </a:rPr>
              <a:t>=</a:t>
            </a:r>
            <a:r>
              <a:rPr sz="2800" spc="-55" dirty="0">
                <a:latin typeface="+mn-lt"/>
                <a:cs typeface="Carlito"/>
              </a:rPr>
              <a:t> </a:t>
            </a:r>
            <a:r>
              <a:rPr sz="2800" spc="-10" dirty="0">
                <a:solidFill>
                  <a:srgbClr val="C00000"/>
                </a:solidFill>
                <a:latin typeface="+mn-lt"/>
                <a:cs typeface="Carlito"/>
              </a:rPr>
              <a:t>0.3</a:t>
            </a:r>
            <a:endParaRPr sz="2800" dirty="0">
              <a:solidFill>
                <a:srgbClr val="C00000"/>
              </a:solidFill>
              <a:latin typeface="+mn-lt"/>
              <a:cs typeface="Carlito"/>
            </a:endParaRPr>
          </a:p>
          <a:p>
            <a:pPr marL="50800" algn="just">
              <a:lnSpc>
                <a:spcPct val="100000"/>
              </a:lnSpc>
              <a:spcBef>
                <a:spcPts val="620"/>
              </a:spcBef>
              <a:tabLst>
                <a:tab pos="278765" algn="l"/>
              </a:tabLst>
            </a:pPr>
            <a:r>
              <a:rPr sz="2800" dirty="0">
                <a:latin typeface="+mn-lt"/>
                <a:cs typeface="Carlito"/>
              </a:rPr>
              <a:t>My</a:t>
            </a:r>
            <a:r>
              <a:rPr sz="2800" spc="-70" dirty="0">
                <a:latin typeface="+mn-lt"/>
                <a:cs typeface="Carlito"/>
              </a:rPr>
              <a:t> </a:t>
            </a:r>
            <a:r>
              <a:rPr sz="2800" dirty="0">
                <a:latin typeface="+mn-lt"/>
                <a:cs typeface="Carlito"/>
              </a:rPr>
              <a:t>cat</a:t>
            </a:r>
            <a:r>
              <a:rPr sz="2800" spc="-60" dirty="0">
                <a:latin typeface="+mn-lt"/>
                <a:cs typeface="Carlito"/>
              </a:rPr>
              <a:t> </a:t>
            </a:r>
            <a:r>
              <a:rPr sz="2800" dirty="0">
                <a:latin typeface="+mn-lt"/>
                <a:cs typeface="Carlito"/>
              </a:rPr>
              <a:t>fed</a:t>
            </a:r>
            <a:r>
              <a:rPr sz="2800" spc="-60" dirty="0">
                <a:latin typeface="+mn-lt"/>
                <a:cs typeface="Carlito"/>
              </a:rPr>
              <a:t> </a:t>
            </a:r>
            <a:r>
              <a:rPr lang="en-US" sz="2800" dirty="0">
                <a:latin typeface="+mn-lt"/>
                <a:cs typeface="Carlito"/>
              </a:rPr>
              <a:t>I</a:t>
            </a:r>
            <a:r>
              <a:rPr sz="2800" spc="-65" dirty="0">
                <a:latin typeface="+mn-lt"/>
                <a:cs typeface="Carlito"/>
              </a:rPr>
              <a:t> </a:t>
            </a:r>
            <a:r>
              <a:rPr sz="2800" dirty="0">
                <a:latin typeface="+mn-lt"/>
                <a:cs typeface="Carlito"/>
              </a:rPr>
              <a:t>with</a:t>
            </a:r>
            <a:r>
              <a:rPr sz="2800" spc="-60" dirty="0">
                <a:latin typeface="+mn-lt"/>
                <a:cs typeface="Carlito"/>
              </a:rPr>
              <a:t> </a:t>
            </a:r>
            <a:r>
              <a:rPr sz="2800" dirty="0">
                <a:latin typeface="+mn-lt"/>
                <a:cs typeface="Carlito"/>
              </a:rPr>
              <a:t>meat:</a:t>
            </a:r>
            <a:r>
              <a:rPr sz="2800" spc="-60" dirty="0">
                <a:latin typeface="+mn-lt"/>
                <a:cs typeface="Carlito"/>
              </a:rPr>
              <a:t> </a:t>
            </a:r>
            <a:r>
              <a:rPr sz="2800" spc="-30" dirty="0">
                <a:latin typeface="+mn-lt"/>
                <a:cs typeface="Carlito"/>
              </a:rPr>
              <a:t>P(My,</a:t>
            </a:r>
            <a:r>
              <a:rPr sz="2800" spc="-60" dirty="0">
                <a:latin typeface="+mn-lt"/>
                <a:cs typeface="Carlito"/>
              </a:rPr>
              <a:t> </a:t>
            </a:r>
            <a:r>
              <a:rPr sz="2800" dirty="0">
                <a:latin typeface="+mn-lt"/>
                <a:cs typeface="Carlito"/>
              </a:rPr>
              <a:t>cat,</a:t>
            </a:r>
            <a:r>
              <a:rPr sz="2800" spc="-65" dirty="0">
                <a:latin typeface="+mn-lt"/>
                <a:cs typeface="Carlito"/>
              </a:rPr>
              <a:t> </a:t>
            </a:r>
            <a:r>
              <a:rPr sz="2800" dirty="0">
                <a:latin typeface="+mn-lt"/>
                <a:cs typeface="Carlito"/>
              </a:rPr>
              <a:t>fed,</a:t>
            </a:r>
            <a:r>
              <a:rPr sz="2800" spc="-60" dirty="0">
                <a:latin typeface="+mn-lt"/>
                <a:cs typeface="Carlito"/>
              </a:rPr>
              <a:t> </a:t>
            </a:r>
            <a:r>
              <a:rPr lang="en-US" sz="2800" spc="-20" dirty="0">
                <a:latin typeface="+mn-lt"/>
                <a:cs typeface="Carlito"/>
              </a:rPr>
              <a:t>I</a:t>
            </a:r>
            <a:r>
              <a:rPr sz="2800" spc="-20" dirty="0">
                <a:latin typeface="+mn-lt"/>
                <a:cs typeface="Carlito"/>
              </a:rPr>
              <a:t>,</a:t>
            </a:r>
            <a:r>
              <a:rPr sz="2800" spc="-65" dirty="0">
                <a:latin typeface="+mn-lt"/>
                <a:cs typeface="Carlito"/>
              </a:rPr>
              <a:t> </a:t>
            </a:r>
            <a:r>
              <a:rPr sz="2800" dirty="0">
                <a:latin typeface="+mn-lt"/>
                <a:cs typeface="Carlito"/>
              </a:rPr>
              <a:t>with,</a:t>
            </a:r>
            <a:r>
              <a:rPr sz="2800" spc="-60" dirty="0">
                <a:latin typeface="+mn-lt"/>
                <a:cs typeface="Carlito"/>
              </a:rPr>
              <a:t> </a:t>
            </a:r>
            <a:r>
              <a:rPr sz="2800" dirty="0">
                <a:latin typeface="+mn-lt"/>
                <a:cs typeface="Carlito"/>
              </a:rPr>
              <a:t>meat)</a:t>
            </a:r>
            <a:r>
              <a:rPr sz="2800" spc="-60" dirty="0">
                <a:latin typeface="+mn-lt"/>
                <a:cs typeface="Carlito"/>
              </a:rPr>
              <a:t> </a:t>
            </a:r>
            <a:r>
              <a:rPr sz="2800" dirty="0">
                <a:latin typeface="+mn-lt"/>
                <a:cs typeface="Carlito"/>
              </a:rPr>
              <a:t>=</a:t>
            </a:r>
            <a:r>
              <a:rPr sz="2800" spc="-65" dirty="0">
                <a:latin typeface="+mn-lt"/>
                <a:cs typeface="Carlito"/>
              </a:rPr>
              <a:t> </a:t>
            </a:r>
            <a:r>
              <a:rPr sz="2800" spc="-10" dirty="0">
                <a:latin typeface="+mn-lt"/>
                <a:cs typeface="Carlito"/>
              </a:rPr>
              <a:t>0.005</a:t>
            </a:r>
            <a:endParaRPr sz="2800" dirty="0">
              <a:latin typeface="+mn-lt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6013111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72771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Autoregressive</a:t>
            </a:r>
            <a:r>
              <a:rPr spc="-175" dirty="0"/>
              <a:t> </a:t>
            </a:r>
            <a:r>
              <a:rPr lang="en-US" spc="-20" dirty="0"/>
              <a:t>L</a:t>
            </a:r>
            <a:r>
              <a:rPr spc="-20" dirty="0"/>
              <a:t>anguage</a:t>
            </a:r>
            <a:r>
              <a:rPr spc="-170" dirty="0"/>
              <a:t> </a:t>
            </a:r>
            <a:r>
              <a:rPr lang="en-US" spc="-10" dirty="0"/>
              <a:t>M</a:t>
            </a:r>
            <a:r>
              <a:rPr spc="-10" dirty="0"/>
              <a:t>odels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673829"/>
            <a:ext cx="10154285" cy="4573047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  <a:tabLst>
                <a:tab pos="240665" algn="l"/>
              </a:tabLst>
            </a:pPr>
            <a:r>
              <a:rPr lang="en-US" sz="2800" dirty="0">
                <a:latin typeface="+mn-lt"/>
              </a:rPr>
              <a:t>A class of models in NLP that generate text by </a:t>
            </a:r>
            <a:r>
              <a:rPr lang="en-US" sz="2800" dirty="0">
                <a:solidFill>
                  <a:srgbClr val="C00000"/>
                </a:solidFill>
                <a:latin typeface="+mn-lt"/>
              </a:rPr>
              <a:t>predicting the next</a:t>
            </a:r>
            <a:r>
              <a:rPr lang="en-US" sz="2800" dirty="0">
                <a:latin typeface="+mn-lt"/>
              </a:rPr>
              <a:t> token in a sequence, based on the </a:t>
            </a:r>
            <a:r>
              <a:rPr lang="en-US" sz="2800" dirty="0">
                <a:solidFill>
                  <a:srgbClr val="C00000"/>
                </a:solidFill>
                <a:latin typeface="+mn-lt"/>
              </a:rPr>
              <a:t>previously </a:t>
            </a:r>
            <a:r>
              <a:rPr lang="en-US" sz="2800" dirty="0">
                <a:latin typeface="+mn-lt"/>
              </a:rPr>
              <a:t>generated</a:t>
            </a:r>
            <a:r>
              <a:rPr lang="en-US" sz="28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sz="2800" dirty="0">
                <a:latin typeface="+mn-lt"/>
              </a:rPr>
              <a:t>tokens</a:t>
            </a:r>
            <a:endParaRPr lang="en-US" sz="2800" dirty="0">
              <a:latin typeface="+mn-lt"/>
              <a:cs typeface="Carlito"/>
            </a:endParaRPr>
          </a:p>
          <a:p>
            <a:pPr marL="240665" indent="-227965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+mn-lt"/>
                <a:cs typeface="Carlito"/>
              </a:rPr>
              <a:t>The</a:t>
            </a:r>
            <a:r>
              <a:rPr sz="2800" spc="-40" dirty="0">
                <a:latin typeface="+mn-lt"/>
                <a:cs typeface="Carlito"/>
              </a:rPr>
              <a:t> </a:t>
            </a:r>
            <a:r>
              <a:rPr sz="2800" dirty="0">
                <a:latin typeface="+mn-lt"/>
                <a:cs typeface="Carlito"/>
              </a:rPr>
              <a:t>chain</a:t>
            </a:r>
            <a:r>
              <a:rPr sz="2800" spc="-30" dirty="0">
                <a:latin typeface="+mn-lt"/>
                <a:cs typeface="Carlito"/>
              </a:rPr>
              <a:t> </a:t>
            </a:r>
            <a:r>
              <a:rPr sz="2800" dirty="0">
                <a:latin typeface="+mn-lt"/>
                <a:cs typeface="Carlito"/>
              </a:rPr>
              <a:t>rule</a:t>
            </a:r>
            <a:r>
              <a:rPr sz="2800" spc="-40" dirty="0">
                <a:latin typeface="+mn-lt"/>
                <a:cs typeface="Carlito"/>
              </a:rPr>
              <a:t> </a:t>
            </a:r>
            <a:r>
              <a:rPr sz="2800" dirty="0">
                <a:latin typeface="+mn-lt"/>
                <a:cs typeface="Carlito"/>
              </a:rPr>
              <a:t>of</a:t>
            </a:r>
            <a:r>
              <a:rPr sz="2800" spc="-35" dirty="0">
                <a:latin typeface="+mn-lt"/>
                <a:cs typeface="Carlito"/>
              </a:rPr>
              <a:t> </a:t>
            </a:r>
            <a:r>
              <a:rPr lang="en-US" sz="2800" spc="-35" dirty="0">
                <a:latin typeface="+mn-lt"/>
                <a:cs typeface="Carlito"/>
              </a:rPr>
              <a:t>conditional </a:t>
            </a:r>
            <a:r>
              <a:rPr sz="2800" spc="-10" dirty="0">
                <a:latin typeface="+mn-lt"/>
                <a:cs typeface="Carlito"/>
              </a:rPr>
              <a:t>probability:</a:t>
            </a:r>
            <a:endParaRPr sz="2800" dirty="0">
              <a:latin typeface="+mn-lt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  <a:tabLst>
                <a:tab pos="240665" algn="l"/>
              </a:tabLst>
            </a:pPr>
            <a:r>
              <a:rPr lang="en-US" sz="2800" spc="-20" dirty="0">
                <a:latin typeface="+mn-lt"/>
                <a:cs typeface="Carlito"/>
              </a:rPr>
              <a:t>              </a:t>
            </a:r>
            <a:r>
              <a:rPr sz="2800" spc="-20" dirty="0">
                <a:latin typeface="+mn-lt"/>
                <a:cs typeface="Carlito"/>
              </a:rPr>
              <a:t>P(</a:t>
            </a:r>
            <a:r>
              <a:rPr lang="en-US" sz="2800" spc="-20" dirty="0">
                <a:latin typeface="+mn-lt"/>
                <a:cs typeface="Carlito"/>
              </a:rPr>
              <a:t>I</a:t>
            </a:r>
            <a:r>
              <a:rPr sz="2800" spc="-20" dirty="0">
                <a:latin typeface="+mn-lt"/>
                <a:cs typeface="Carlito"/>
              </a:rPr>
              <a:t>,</a:t>
            </a:r>
            <a:r>
              <a:rPr sz="2800" spc="-70" dirty="0">
                <a:latin typeface="+mn-lt"/>
                <a:cs typeface="Carlito"/>
              </a:rPr>
              <a:t> </a:t>
            </a:r>
            <a:r>
              <a:rPr sz="2800" dirty="0">
                <a:latin typeface="+mn-lt"/>
                <a:cs typeface="Carlito"/>
              </a:rPr>
              <a:t>fed,</a:t>
            </a:r>
            <a:r>
              <a:rPr sz="2800" spc="-65" dirty="0">
                <a:latin typeface="+mn-lt"/>
                <a:cs typeface="Carlito"/>
              </a:rPr>
              <a:t> my,</a:t>
            </a:r>
            <a:r>
              <a:rPr sz="2800" spc="-70" dirty="0">
                <a:latin typeface="+mn-lt"/>
                <a:cs typeface="Carlito"/>
              </a:rPr>
              <a:t> </a:t>
            </a:r>
            <a:r>
              <a:rPr sz="2800" dirty="0">
                <a:latin typeface="+mn-lt"/>
                <a:cs typeface="Carlito"/>
              </a:rPr>
              <a:t>cat,</a:t>
            </a:r>
            <a:r>
              <a:rPr sz="2800" spc="-65" dirty="0">
                <a:latin typeface="+mn-lt"/>
                <a:cs typeface="Carlito"/>
              </a:rPr>
              <a:t> </a:t>
            </a:r>
            <a:r>
              <a:rPr sz="2800" dirty="0">
                <a:latin typeface="+mn-lt"/>
                <a:cs typeface="Carlito"/>
              </a:rPr>
              <a:t>with,</a:t>
            </a:r>
            <a:r>
              <a:rPr sz="2800" spc="-65" dirty="0">
                <a:latin typeface="+mn-lt"/>
                <a:cs typeface="Carlito"/>
              </a:rPr>
              <a:t> </a:t>
            </a:r>
            <a:r>
              <a:rPr sz="2800" dirty="0">
                <a:latin typeface="+mn-lt"/>
                <a:cs typeface="Carlito"/>
              </a:rPr>
              <a:t>meat)</a:t>
            </a:r>
            <a:r>
              <a:rPr sz="2800" spc="-70" dirty="0">
                <a:latin typeface="+mn-lt"/>
                <a:cs typeface="Carlito"/>
              </a:rPr>
              <a:t> </a:t>
            </a:r>
            <a:r>
              <a:rPr sz="2800" dirty="0">
                <a:latin typeface="+mn-lt"/>
                <a:cs typeface="Carlito"/>
              </a:rPr>
              <a:t>=</a:t>
            </a:r>
            <a:r>
              <a:rPr sz="2800" spc="-60" dirty="0">
                <a:latin typeface="+mn-lt"/>
                <a:cs typeface="Carlito"/>
              </a:rPr>
              <a:t> </a:t>
            </a:r>
            <a:r>
              <a:rPr sz="2800" spc="-10" dirty="0">
                <a:latin typeface="+mn-lt"/>
                <a:cs typeface="Carlito"/>
              </a:rPr>
              <a:t>P(</a:t>
            </a:r>
            <a:r>
              <a:rPr lang="en-US" sz="2800" spc="-10" dirty="0">
                <a:latin typeface="+mn-lt"/>
                <a:cs typeface="Carlito"/>
              </a:rPr>
              <a:t>I</a:t>
            </a:r>
            <a:r>
              <a:rPr sz="2800" spc="-10" dirty="0">
                <a:latin typeface="+mn-lt"/>
                <a:cs typeface="Carlito"/>
              </a:rPr>
              <a:t>)</a:t>
            </a:r>
            <a:endParaRPr sz="2800" dirty="0">
              <a:latin typeface="+mn-lt"/>
              <a:cs typeface="Carlito"/>
            </a:endParaRPr>
          </a:p>
          <a:p>
            <a:pPr marL="5410200" lvl="1" indent="-259079">
              <a:lnSpc>
                <a:spcPct val="100000"/>
              </a:lnSpc>
              <a:spcBef>
                <a:spcPts val="650"/>
              </a:spcBef>
              <a:buChar char="*"/>
              <a:tabLst>
                <a:tab pos="5410200" algn="l"/>
              </a:tabLst>
            </a:pPr>
            <a:r>
              <a:rPr sz="2800" dirty="0">
                <a:latin typeface="+mn-lt"/>
                <a:cs typeface="Carlito"/>
              </a:rPr>
              <a:t>P(fed</a:t>
            </a:r>
            <a:r>
              <a:rPr sz="2800" spc="-60" dirty="0">
                <a:latin typeface="+mn-lt"/>
                <a:cs typeface="Carlito"/>
              </a:rPr>
              <a:t> </a:t>
            </a:r>
            <a:r>
              <a:rPr sz="2800" dirty="0">
                <a:latin typeface="+mn-lt"/>
                <a:cs typeface="Carlito"/>
              </a:rPr>
              <a:t>|</a:t>
            </a:r>
            <a:r>
              <a:rPr sz="2800" spc="-60" dirty="0">
                <a:latin typeface="+mn-lt"/>
                <a:cs typeface="Carlito"/>
              </a:rPr>
              <a:t> </a:t>
            </a:r>
            <a:r>
              <a:rPr lang="en-US" sz="2800" spc="-10" dirty="0">
                <a:latin typeface="+mn-lt"/>
                <a:cs typeface="Carlito"/>
              </a:rPr>
              <a:t>I</a:t>
            </a:r>
            <a:r>
              <a:rPr sz="2800" spc="-10" dirty="0">
                <a:latin typeface="+mn-lt"/>
                <a:cs typeface="Carlito"/>
              </a:rPr>
              <a:t>)</a:t>
            </a:r>
            <a:endParaRPr sz="2800" dirty="0">
              <a:latin typeface="+mn-lt"/>
              <a:cs typeface="Carlito"/>
            </a:endParaRPr>
          </a:p>
          <a:p>
            <a:pPr marL="5410200" lvl="1" indent="-259079">
              <a:lnSpc>
                <a:spcPct val="100000"/>
              </a:lnSpc>
              <a:spcBef>
                <a:spcPts val="745"/>
              </a:spcBef>
              <a:buChar char="*"/>
              <a:tabLst>
                <a:tab pos="5410200" algn="l"/>
              </a:tabLst>
            </a:pPr>
            <a:r>
              <a:rPr sz="2800" dirty="0">
                <a:latin typeface="+mn-lt"/>
                <a:cs typeface="Carlito"/>
              </a:rPr>
              <a:t>P(my</a:t>
            </a:r>
            <a:r>
              <a:rPr sz="2800" spc="-80" dirty="0">
                <a:latin typeface="+mn-lt"/>
                <a:cs typeface="Carlito"/>
              </a:rPr>
              <a:t> </a:t>
            </a:r>
            <a:r>
              <a:rPr sz="2800" dirty="0">
                <a:latin typeface="+mn-lt"/>
                <a:cs typeface="Carlito"/>
              </a:rPr>
              <a:t>|</a:t>
            </a:r>
            <a:r>
              <a:rPr sz="2800" spc="-75" dirty="0">
                <a:latin typeface="+mn-lt"/>
                <a:cs typeface="Carlito"/>
              </a:rPr>
              <a:t> </a:t>
            </a:r>
            <a:r>
              <a:rPr lang="en-US" sz="2800" spc="-20" dirty="0">
                <a:latin typeface="+mn-lt"/>
                <a:cs typeface="Carlito"/>
              </a:rPr>
              <a:t>I</a:t>
            </a:r>
            <a:r>
              <a:rPr sz="2800" spc="-20" dirty="0">
                <a:latin typeface="+mn-lt"/>
                <a:cs typeface="Carlito"/>
              </a:rPr>
              <a:t>,</a:t>
            </a:r>
            <a:r>
              <a:rPr sz="2800" spc="-70" dirty="0">
                <a:latin typeface="+mn-lt"/>
                <a:cs typeface="Carlito"/>
              </a:rPr>
              <a:t> </a:t>
            </a:r>
            <a:r>
              <a:rPr sz="2800" spc="-20" dirty="0">
                <a:latin typeface="+mn-lt"/>
                <a:cs typeface="Carlito"/>
              </a:rPr>
              <a:t>fed)</a:t>
            </a:r>
            <a:endParaRPr sz="2800" dirty="0">
              <a:latin typeface="+mn-lt"/>
              <a:cs typeface="Carlito"/>
            </a:endParaRPr>
          </a:p>
          <a:p>
            <a:pPr marL="5410200" lvl="1" indent="-259079">
              <a:lnSpc>
                <a:spcPct val="100000"/>
              </a:lnSpc>
              <a:spcBef>
                <a:spcPts val="620"/>
              </a:spcBef>
              <a:buChar char="*"/>
              <a:tabLst>
                <a:tab pos="5410200" algn="l"/>
              </a:tabLst>
            </a:pPr>
            <a:r>
              <a:rPr sz="2800" dirty="0">
                <a:latin typeface="+mn-lt"/>
                <a:cs typeface="Carlito"/>
              </a:rPr>
              <a:t>P(cat</a:t>
            </a:r>
            <a:r>
              <a:rPr sz="2800" spc="-80" dirty="0">
                <a:latin typeface="+mn-lt"/>
                <a:cs typeface="Carlito"/>
              </a:rPr>
              <a:t> </a:t>
            </a:r>
            <a:r>
              <a:rPr sz="2800" dirty="0">
                <a:latin typeface="+mn-lt"/>
                <a:cs typeface="Carlito"/>
              </a:rPr>
              <a:t>|</a:t>
            </a:r>
            <a:r>
              <a:rPr sz="2800" spc="-80" dirty="0">
                <a:latin typeface="+mn-lt"/>
                <a:cs typeface="Carlito"/>
              </a:rPr>
              <a:t> </a:t>
            </a:r>
            <a:r>
              <a:rPr lang="en-US" sz="2800" spc="-20" dirty="0">
                <a:latin typeface="+mn-lt"/>
                <a:cs typeface="Carlito"/>
              </a:rPr>
              <a:t>I</a:t>
            </a:r>
            <a:r>
              <a:rPr sz="2800" spc="-20" dirty="0">
                <a:latin typeface="+mn-lt"/>
                <a:cs typeface="Carlito"/>
              </a:rPr>
              <a:t>,</a:t>
            </a:r>
            <a:r>
              <a:rPr sz="2800" spc="-70" dirty="0">
                <a:latin typeface="+mn-lt"/>
                <a:cs typeface="Carlito"/>
              </a:rPr>
              <a:t> </a:t>
            </a:r>
            <a:r>
              <a:rPr sz="2800" dirty="0">
                <a:latin typeface="+mn-lt"/>
                <a:cs typeface="Carlito"/>
              </a:rPr>
              <a:t>fed,</a:t>
            </a:r>
            <a:r>
              <a:rPr sz="2800" spc="-75" dirty="0">
                <a:latin typeface="+mn-lt"/>
                <a:cs typeface="Carlito"/>
              </a:rPr>
              <a:t> </a:t>
            </a:r>
            <a:r>
              <a:rPr sz="2800" spc="-25" dirty="0">
                <a:latin typeface="+mn-lt"/>
                <a:cs typeface="Carlito"/>
              </a:rPr>
              <a:t>my)</a:t>
            </a:r>
            <a:endParaRPr sz="2800" dirty="0">
              <a:latin typeface="+mn-lt"/>
              <a:cs typeface="Carlito"/>
            </a:endParaRPr>
          </a:p>
          <a:p>
            <a:pPr marL="5410200" lvl="1" indent="-259079">
              <a:lnSpc>
                <a:spcPct val="100000"/>
              </a:lnSpc>
              <a:spcBef>
                <a:spcPts val="650"/>
              </a:spcBef>
              <a:buChar char="*"/>
              <a:tabLst>
                <a:tab pos="5410200" algn="l"/>
              </a:tabLst>
            </a:pPr>
            <a:r>
              <a:rPr sz="2800" dirty="0">
                <a:latin typeface="+mn-lt"/>
                <a:cs typeface="Carlito"/>
              </a:rPr>
              <a:t>P(with</a:t>
            </a:r>
            <a:r>
              <a:rPr sz="2800" spc="-70" dirty="0">
                <a:latin typeface="+mn-lt"/>
                <a:cs typeface="Carlito"/>
              </a:rPr>
              <a:t> </a:t>
            </a:r>
            <a:r>
              <a:rPr sz="2800" dirty="0">
                <a:latin typeface="+mn-lt"/>
                <a:cs typeface="Carlito"/>
              </a:rPr>
              <a:t>|</a:t>
            </a:r>
            <a:r>
              <a:rPr sz="2800" spc="-75" dirty="0">
                <a:latin typeface="+mn-lt"/>
                <a:cs typeface="Carlito"/>
              </a:rPr>
              <a:t> </a:t>
            </a:r>
            <a:r>
              <a:rPr lang="en-US" sz="2800" spc="-20" dirty="0">
                <a:latin typeface="+mn-lt"/>
                <a:cs typeface="Carlito"/>
              </a:rPr>
              <a:t>I</a:t>
            </a:r>
            <a:r>
              <a:rPr sz="2800" spc="-20" dirty="0">
                <a:latin typeface="+mn-lt"/>
                <a:cs typeface="Carlito"/>
              </a:rPr>
              <a:t>,</a:t>
            </a:r>
            <a:r>
              <a:rPr sz="2800" spc="-70" dirty="0">
                <a:latin typeface="+mn-lt"/>
                <a:cs typeface="Carlito"/>
              </a:rPr>
              <a:t> </a:t>
            </a:r>
            <a:r>
              <a:rPr sz="2800" dirty="0">
                <a:latin typeface="+mn-lt"/>
                <a:cs typeface="Carlito"/>
              </a:rPr>
              <a:t>fed,</a:t>
            </a:r>
            <a:r>
              <a:rPr sz="2800" spc="-70" dirty="0">
                <a:latin typeface="+mn-lt"/>
                <a:cs typeface="Carlito"/>
              </a:rPr>
              <a:t> </a:t>
            </a:r>
            <a:r>
              <a:rPr sz="2800" spc="-65" dirty="0">
                <a:latin typeface="+mn-lt"/>
                <a:cs typeface="Carlito"/>
              </a:rPr>
              <a:t>my,</a:t>
            </a:r>
            <a:r>
              <a:rPr sz="2800" spc="-70" dirty="0">
                <a:latin typeface="+mn-lt"/>
                <a:cs typeface="Carlito"/>
              </a:rPr>
              <a:t> </a:t>
            </a:r>
            <a:r>
              <a:rPr sz="2800" spc="-20" dirty="0">
                <a:latin typeface="+mn-lt"/>
                <a:cs typeface="Carlito"/>
              </a:rPr>
              <a:t>cat)</a:t>
            </a:r>
            <a:endParaRPr sz="2800" dirty="0">
              <a:latin typeface="+mn-lt"/>
              <a:cs typeface="Carlito"/>
            </a:endParaRPr>
          </a:p>
          <a:p>
            <a:pPr marL="5410200" lvl="1" indent="-259079">
              <a:lnSpc>
                <a:spcPct val="100000"/>
              </a:lnSpc>
              <a:spcBef>
                <a:spcPts val="650"/>
              </a:spcBef>
              <a:buChar char="*"/>
              <a:tabLst>
                <a:tab pos="5410200" algn="l"/>
              </a:tabLst>
            </a:pPr>
            <a:r>
              <a:rPr sz="2800" dirty="0">
                <a:latin typeface="+mn-lt"/>
                <a:cs typeface="Carlito"/>
              </a:rPr>
              <a:t>P(meat</a:t>
            </a:r>
            <a:r>
              <a:rPr sz="2800" spc="-80" dirty="0">
                <a:latin typeface="+mn-lt"/>
                <a:cs typeface="Carlito"/>
              </a:rPr>
              <a:t> </a:t>
            </a:r>
            <a:r>
              <a:rPr sz="2800" dirty="0">
                <a:latin typeface="+mn-lt"/>
                <a:cs typeface="Carlito"/>
              </a:rPr>
              <a:t>|</a:t>
            </a:r>
            <a:r>
              <a:rPr sz="2800" spc="-80" dirty="0">
                <a:latin typeface="+mn-lt"/>
                <a:cs typeface="Carlito"/>
              </a:rPr>
              <a:t> </a:t>
            </a:r>
            <a:r>
              <a:rPr lang="en-US" sz="2800" spc="-20" dirty="0">
                <a:latin typeface="+mn-lt"/>
                <a:cs typeface="Carlito"/>
              </a:rPr>
              <a:t>I</a:t>
            </a:r>
            <a:r>
              <a:rPr sz="2800" spc="-20" dirty="0">
                <a:latin typeface="+mn-lt"/>
                <a:cs typeface="Carlito"/>
              </a:rPr>
              <a:t>,</a:t>
            </a:r>
            <a:r>
              <a:rPr sz="2800" spc="-75" dirty="0">
                <a:latin typeface="+mn-lt"/>
                <a:cs typeface="Carlito"/>
              </a:rPr>
              <a:t> </a:t>
            </a:r>
            <a:r>
              <a:rPr sz="2800" dirty="0">
                <a:latin typeface="+mn-lt"/>
                <a:cs typeface="Carlito"/>
              </a:rPr>
              <a:t>fed,</a:t>
            </a:r>
            <a:r>
              <a:rPr sz="2800" spc="-75" dirty="0">
                <a:latin typeface="+mn-lt"/>
                <a:cs typeface="Carlito"/>
              </a:rPr>
              <a:t> </a:t>
            </a:r>
            <a:r>
              <a:rPr sz="2800" spc="-65" dirty="0">
                <a:latin typeface="+mn-lt"/>
                <a:cs typeface="Carlito"/>
              </a:rPr>
              <a:t>my,</a:t>
            </a:r>
            <a:r>
              <a:rPr sz="2800" spc="-75" dirty="0">
                <a:latin typeface="+mn-lt"/>
                <a:cs typeface="Carlito"/>
              </a:rPr>
              <a:t> </a:t>
            </a:r>
            <a:r>
              <a:rPr sz="2800" dirty="0">
                <a:latin typeface="+mn-lt"/>
                <a:cs typeface="Carlito"/>
              </a:rPr>
              <a:t>cat,</a:t>
            </a:r>
            <a:r>
              <a:rPr sz="2800" spc="-80" dirty="0">
                <a:latin typeface="+mn-lt"/>
                <a:cs typeface="Carlito"/>
              </a:rPr>
              <a:t> </a:t>
            </a:r>
            <a:r>
              <a:rPr sz="2800" spc="-10" dirty="0">
                <a:latin typeface="+mn-lt"/>
                <a:cs typeface="Carlito"/>
              </a:rPr>
              <a:t>with)</a:t>
            </a:r>
            <a:endParaRPr sz="2800" dirty="0">
              <a:latin typeface="+mn-lt"/>
              <a:cs typeface="Carli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8376" y="5179744"/>
            <a:ext cx="5060066" cy="69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404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3B982-68EA-244F-033D-1690D0322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891" y="3768551"/>
            <a:ext cx="5202621" cy="2975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EF32E6-5D38-70A3-21C1-3812FC8AD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50AC4-CF2C-DB67-E7B4-BA17616D6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74572" cy="4351338"/>
          </a:xfrm>
        </p:spPr>
        <p:txBody>
          <a:bodyPr/>
          <a:lstStyle/>
          <a:p>
            <a:r>
              <a:rPr lang="en-US" dirty="0"/>
              <a:t>We can use an </a:t>
            </a:r>
            <a:r>
              <a:rPr lang="en-US" dirty="0">
                <a:solidFill>
                  <a:srgbClr val="C00000"/>
                </a:solidFill>
              </a:rPr>
              <a:t>RNN</a:t>
            </a:r>
            <a:r>
              <a:rPr lang="en-US" dirty="0"/>
              <a:t> to generate text</a:t>
            </a:r>
          </a:p>
          <a:p>
            <a:r>
              <a:rPr lang="en-US" dirty="0"/>
              <a:t>At each step, </a:t>
            </a:r>
            <a:r>
              <a:rPr lang="en-US" dirty="0">
                <a:solidFill>
                  <a:srgbClr val="C00000"/>
                </a:solidFill>
              </a:rPr>
              <a:t>predicts the next </a:t>
            </a:r>
            <a:r>
              <a:rPr lang="en-US" dirty="0"/>
              <a:t>token in a sequence using </a:t>
            </a:r>
            <a:r>
              <a:rPr lang="en-US" dirty="0">
                <a:solidFill>
                  <a:srgbClr val="C00000"/>
                </a:solidFill>
              </a:rPr>
              <a:t>previous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steps.</a:t>
            </a:r>
            <a:endParaRPr lang="en-US" dirty="0"/>
          </a:p>
          <a:p>
            <a:r>
              <a:rPr lang="en-US" dirty="0"/>
              <a:t>This is a </a:t>
            </a:r>
            <a:r>
              <a:rPr lang="en-US" dirty="0">
                <a:solidFill>
                  <a:srgbClr val="C00000"/>
                </a:solidFill>
              </a:rPr>
              <a:t>classification</a:t>
            </a:r>
            <a:r>
              <a:rPr lang="en-US" dirty="0"/>
              <a:t> using </a:t>
            </a:r>
            <a:r>
              <a:rPr lang="en-US" dirty="0" err="1">
                <a:solidFill>
                  <a:srgbClr val="C00000"/>
                </a:solidFill>
              </a:rPr>
              <a:t>softmax</a:t>
            </a:r>
            <a:r>
              <a:rPr lang="en-US" dirty="0"/>
              <a:t> on a vocabulary</a:t>
            </a:r>
          </a:p>
          <a:p>
            <a:r>
              <a:rPr lang="en-US" dirty="0">
                <a:solidFill>
                  <a:srgbClr val="C00000"/>
                </a:solidFill>
              </a:rPr>
              <a:t>Hidden state </a:t>
            </a:r>
            <a:r>
              <a:rPr lang="en-US" dirty="0"/>
              <a:t>conveys the </a:t>
            </a:r>
            <a:r>
              <a:rPr lang="en-US" dirty="0">
                <a:solidFill>
                  <a:srgbClr val="C00000"/>
                </a:solidFill>
              </a:rPr>
              <a:t>context</a:t>
            </a:r>
            <a:r>
              <a:rPr lang="en-US" dirty="0"/>
              <a:t> of all previous words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1442A-60A4-1F7A-6C9F-74ABD96BC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67" y="4932377"/>
            <a:ext cx="5780033" cy="64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2691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AE987-573D-E1EA-BF56-93B108219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CC77F-72C6-A942-33EB-83AE79711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5706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Suppose that our </a:t>
            </a:r>
            <a:r>
              <a:rPr lang="en-US" dirty="0">
                <a:solidFill>
                  <a:srgbClr val="C00000"/>
                </a:solidFill>
              </a:rPr>
              <a:t>vocabulary</a:t>
            </a:r>
            <a:r>
              <a:rPr lang="en-US" dirty="0"/>
              <a:t> just has 4 words :</a:t>
            </a:r>
          </a:p>
          <a:p>
            <a:pPr marL="0" indent="0">
              <a:buNone/>
            </a:pPr>
            <a:r>
              <a:rPr lang="en-US" dirty="0"/>
              <a:t>[I, my, cat, fed]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model is </a:t>
            </a:r>
            <a:r>
              <a:rPr lang="en-US" dirty="0">
                <a:solidFill>
                  <a:srgbClr val="C00000"/>
                </a:solidFill>
              </a:rPr>
              <a:t>trained</a:t>
            </a:r>
            <a:r>
              <a:rPr lang="en-US" dirty="0"/>
              <a:t> on different text as training data to learn what is the </a:t>
            </a:r>
            <a:r>
              <a:rPr lang="en-US" dirty="0">
                <a:solidFill>
                  <a:srgbClr val="C00000"/>
                </a:solidFill>
              </a:rPr>
              <a:t>probability</a:t>
            </a:r>
            <a:r>
              <a:rPr lang="en-US" dirty="0"/>
              <a:t> of each of these words after a sequence of others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4503A2-B58B-A7E2-4C01-020A71F080A8}"/>
              </a:ext>
            </a:extLst>
          </p:cNvPr>
          <p:cNvSpPr txBox="1"/>
          <p:nvPr/>
        </p:nvSpPr>
        <p:spPr>
          <a:xfrm>
            <a:off x="10971142" y="1736172"/>
            <a:ext cx="96011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Classes: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C00000"/>
                </a:solidFill>
              </a:rPr>
              <a:t>my  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C00000"/>
                </a:solidFill>
              </a:rPr>
              <a:t>I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C00000"/>
                </a:solidFill>
              </a:rPr>
              <a:t>cat 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C00000"/>
                </a:solidFill>
              </a:rPr>
              <a:t>fed  </a:t>
            </a:r>
          </a:p>
          <a:p>
            <a:pPr marL="0" indent="0">
              <a:buNone/>
            </a:pP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17112C-DC14-F520-14BB-69A95D41BBE8}"/>
              </a:ext>
            </a:extLst>
          </p:cNvPr>
          <p:cNvSpPr txBox="1"/>
          <p:nvPr/>
        </p:nvSpPr>
        <p:spPr>
          <a:xfrm>
            <a:off x="6096000" y="495688"/>
            <a:ext cx="67835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51121" lvl="1" algn="r" rtl="1">
              <a:lnSpc>
                <a:spcPct val="100000"/>
              </a:lnSpc>
              <a:spcBef>
                <a:spcPts val="650"/>
              </a:spcBef>
              <a:tabLst>
                <a:tab pos="5410200" algn="l"/>
              </a:tabLst>
            </a:pPr>
            <a:r>
              <a:rPr lang="en-US" sz="1400" b="1" dirty="0">
                <a:latin typeface="+mn-lt"/>
                <a:cs typeface="Carlito"/>
              </a:rPr>
              <a:t>P(fed</a:t>
            </a:r>
            <a:r>
              <a:rPr lang="en-US" sz="1400" b="1" spc="-60" dirty="0">
                <a:latin typeface="+mn-lt"/>
                <a:cs typeface="Carlito"/>
              </a:rPr>
              <a:t> </a:t>
            </a:r>
            <a:r>
              <a:rPr lang="en-US" sz="1400" b="1" dirty="0">
                <a:latin typeface="+mn-lt"/>
                <a:cs typeface="Carlito"/>
              </a:rPr>
              <a:t>|</a:t>
            </a:r>
            <a:r>
              <a:rPr lang="en-US" sz="1400" b="1" spc="-60" dirty="0">
                <a:latin typeface="+mn-lt"/>
                <a:cs typeface="Carlito"/>
              </a:rPr>
              <a:t> </a:t>
            </a:r>
            <a:r>
              <a:rPr lang="en-US" sz="1400" b="1" spc="-10" dirty="0">
                <a:latin typeface="+mn-lt"/>
                <a:cs typeface="Carlito"/>
              </a:rPr>
              <a:t>I)</a:t>
            </a:r>
            <a:endParaRPr lang="en-US" sz="1400" b="1" dirty="0">
              <a:latin typeface="+mn-lt"/>
              <a:cs typeface="Carlit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259249-42FF-C5B8-3DE6-21DABEB5CF26}"/>
              </a:ext>
            </a:extLst>
          </p:cNvPr>
          <p:cNvSpPr txBox="1"/>
          <p:nvPr/>
        </p:nvSpPr>
        <p:spPr>
          <a:xfrm>
            <a:off x="6096000" y="484105"/>
            <a:ext cx="79385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51121" lvl="1" algn="r" rtl="1">
              <a:lnSpc>
                <a:spcPct val="100000"/>
              </a:lnSpc>
              <a:spcBef>
                <a:spcPts val="745"/>
              </a:spcBef>
              <a:tabLst>
                <a:tab pos="5410200" algn="l"/>
              </a:tabLst>
            </a:pPr>
            <a:r>
              <a:rPr lang="en-US" sz="1400" b="1" dirty="0">
                <a:latin typeface="+mn-lt"/>
                <a:cs typeface="Carlito"/>
              </a:rPr>
              <a:t>P(my</a:t>
            </a:r>
            <a:r>
              <a:rPr lang="en-US" sz="1400" b="1" spc="-80" dirty="0">
                <a:latin typeface="+mn-lt"/>
                <a:cs typeface="Carlito"/>
              </a:rPr>
              <a:t> </a:t>
            </a:r>
            <a:r>
              <a:rPr lang="en-US" sz="1400" b="1" dirty="0">
                <a:latin typeface="+mn-lt"/>
                <a:cs typeface="Carlito"/>
              </a:rPr>
              <a:t>|</a:t>
            </a:r>
            <a:r>
              <a:rPr lang="en-US" sz="1400" b="1" spc="-75" dirty="0">
                <a:latin typeface="+mn-lt"/>
                <a:cs typeface="Carlito"/>
              </a:rPr>
              <a:t> </a:t>
            </a:r>
            <a:r>
              <a:rPr lang="en-US" sz="1400" b="1" spc="-20" dirty="0">
                <a:latin typeface="+mn-lt"/>
                <a:cs typeface="Carlito"/>
              </a:rPr>
              <a:t>I,</a:t>
            </a:r>
            <a:r>
              <a:rPr lang="en-US" sz="1400" b="1" spc="-70" dirty="0">
                <a:latin typeface="+mn-lt"/>
                <a:cs typeface="Carlito"/>
              </a:rPr>
              <a:t> </a:t>
            </a:r>
            <a:r>
              <a:rPr lang="en-US" sz="1400" b="1" spc="-20" dirty="0">
                <a:latin typeface="+mn-lt"/>
                <a:cs typeface="Carlito"/>
              </a:rPr>
              <a:t>fed)</a:t>
            </a:r>
            <a:endParaRPr lang="en-US" sz="1400" b="1" dirty="0">
              <a:latin typeface="+mn-lt"/>
              <a:cs typeface="Carlit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2417E0-4D63-CE01-F451-DC80E2EAD32E}"/>
              </a:ext>
            </a:extLst>
          </p:cNvPr>
          <p:cNvSpPr txBox="1"/>
          <p:nvPr/>
        </p:nvSpPr>
        <p:spPr>
          <a:xfrm>
            <a:off x="8045079" y="494294"/>
            <a:ext cx="73258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51121" lvl="1" algn="r" rtl="1">
              <a:lnSpc>
                <a:spcPct val="100000"/>
              </a:lnSpc>
              <a:spcBef>
                <a:spcPts val="620"/>
              </a:spcBef>
              <a:tabLst>
                <a:tab pos="5410200" algn="l"/>
              </a:tabLst>
            </a:pPr>
            <a:r>
              <a:rPr lang="en-US" sz="1400" b="1" dirty="0">
                <a:latin typeface="+mn-lt"/>
                <a:cs typeface="Carlito"/>
              </a:rPr>
              <a:t>P(cat</a:t>
            </a:r>
            <a:r>
              <a:rPr lang="en-US" sz="1400" b="1" spc="-80" dirty="0">
                <a:latin typeface="+mn-lt"/>
                <a:cs typeface="Carlito"/>
              </a:rPr>
              <a:t> </a:t>
            </a:r>
            <a:r>
              <a:rPr lang="en-US" sz="1400" b="1" dirty="0">
                <a:latin typeface="+mn-lt"/>
                <a:cs typeface="Carlito"/>
              </a:rPr>
              <a:t>|</a:t>
            </a:r>
            <a:r>
              <a:rPr lang="en-US" sz="1400" b="1" spc="-80" dirty="0">
                <a:latin typeface="+mn-lt"/>
                <a:cs typeface="Carlito"/>
              </a:rPr>
              <a:t> </a:t>
            </a:r>
            <a:r>
              <a:rPr lang="en-US" sz="1400" b="1" spc="-20" dirty="0">
                <a:latin typeface="+mn-lt"/>
                <a:cs typeface="Carlito"/>
              </a:rPr>
              <a:t>I,</a:t>
            </a:r>
            <a:r>
              <a:rPr lang="en-US" sz="1400" b="1" spc="-70" dirty="0">
                <a:latin typeface="+mn-lt"/>
                <a:cs typeface="Carlito"/>
              </a:rPr>
              <a:t> </a:t>
            </a:r>
            <a:r>
              <a:rPr lang="en-US" sz="1400" b="1" dirty="0">
                <a:latin typeface="+mn-lt"/>
                <a:cs typeface="Carlito"/>
              </a:rPr>
              <a:t>fed,</a:t>
            </a:r>
            <a:r>
              <a:rPr lang="en-US" sz="1400" b="1" spc="-75" dirty="0">
                <a:latin typeface="+mn-lt"/>
                <a:cs typeface="Carlito"/>
              </a:rPr>
              <a:t> </a:t>
            </a:r>
            <a:r>
              <a:rPr lang="en-US" sz="1400" b="1" spc="-25" dirty="0">
                <a:latin typeface="+mn-lt"/>
                <a:cs typeface="Carlito"/>
              </a:rPr>
              <a:t>my)</a:t>
            </a:r>
            <a:endParaRPr lang="en-US" sz="1400" b="1" dirty="0">
              <a:latin typeface="+mn-lt"/>
              <a:cs typeface="Carlit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2258D5-D799-5912-68E5-CA15EF5F5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484" y="791185"/>
            <a:ext cx="5103391" cy="537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408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2DF0EB-F3DB-75E7-9434-A1480B116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910" y="2938589"/>
            <a:ext cx="7304622" cy="39194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923146-D66D-4BD5-9224-F7B3FBEC0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946" y="-124762"/>
            <a:ext cx="10515600" cy="1325563"/>
          </a:xfrm>
        </p:spPr>
        <p:txBody>
          <a:bodyPr/>
          <a:lstStyle/>
          <a:p>
            <a:pPr marL="9525"/>
            <a:r>
              <a:rPr lang="en-CA" sz="4000" dirty="0"/>
              <a:t>Sentence Completion using an RNN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5CCDEE-8036-4C20-A92C-95FB5D33C8B1}"/>
              </a:ext>
            </a:extLst>
          </p:cNvPr>
          <p:cNvSpPr txBox="1">
            <a:spLocks/>
          </p:cNvSpPr>
          <p:nvPr/>
        </p:nvSpPr>
        <p:spPr>
          <a:xfrm>
            <a:off x="436946" y="538020"/>
            <a:ext cx="11580883" cy="26339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Trained</a:t>
            </a:r>
            <a:r>
              <a:rPr lang="en-US" dirty="0"/>
              <a:t> Neural Language model can be used to </a:t>
            </a:r>
            <a:r>
              <a:rPr lang="en-US" sz="2800" dirty="0">
                <a:solidFill>
                  <a:srgbClr val="C00000"/>
                </a:solidFill>
              </a:rPr>
              <a:t>complete</a:t>
            </a:r>
            <a:r>
              <a:rPr lang="en-US" sz="2800" dirty="0"/>
              <a:t> a given sequence of words. </a:t>
            </a:r>
          </a:p>
          <a:p>
            <a:r>
              <a:rPr lang="en-US" dirty="0"/>
              <a:t>The last hidden state of prefix encoded the </a:t>
            </a:r>
            <a:r>
              <a:rPr lang="en-US" dirty="0">
                <a:solidFill>
                  <a:srgbClr val="C00000"/>
                </a:solidFill>
              </a:rPr>
              <a:t>context</a:t>
            </a:r>
            <a:r>
              <a:rPr lang="en-US" dirty="0"/>
              <a:t> of information of all previous states and the last prediction of prefix contains the </a:t>
            </a:r>
            <a:r>
              <a:rPr lang="en-US" dirty="0">
                <a:solidFill>
                  <a:srgbClr val="C00000"/>
                </a:solidFill>
              </a:rPr>
              <a:t>most likely </a:t>
            </a:r>
            <a:r>
              <a:rPr lang="en-US" dirty="0"/>
              <a:t>next word.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1ED3C8-3F13-4250-BD4B-19D92F16B881}"/>
                  </a:ext>
                </a:extLst>
              </p:cNvPr>
              <p:cNvSpPr txBox="1"/>
              <p:nvPr/>
            </p:nvSpPr>
            <p:spPr>
              <a:xfrm>
                <a:off x="1386468" y="4256229"/>
                <a:ext cx="263957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CA" sz="2000" dirty="0"/>
                  <a:t>g(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CA" sz="2000" dirty="0"/>
                  <a:t>+</a:t>
                </a:r>
                <a:r>
                  <a:rPr lang="en-CA" sz="2000" dirty="0" err="1"/>
                  <a:t>W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A" sz="2000" dirty="0"/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1ED3C8-3F13-4250-BD4B-19D92F16B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468" y="4256229"/>
                <a:ext cx="2639577" cy="307777"/>
              </a:xfrm>
              <a:prstGeom prst="rect">
                <a:avLst/>
              </a:prstGeom>
              <a:blipFill>
                <a:blip r:embed="rId4"/>
                <a:stretch>
                  <a:fillRect l="-3464" t="-25490" b="-49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A5EB31E-5E95-C6A4-2C0F-452FF6EAADD5}"/>
                  </a:ext>
                </a:extLst>
              </p:cNvPr>
              <p:cNvSpPr txBox="1"/>
              <p:nvPr/>
            </p:nvSpPr>
            <p:spPr>
              <a:xfrm>
                <a:off x="1864224" y="3560220"/>
                <a:ext cx="452367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𝑀𝑜𝑠𝑡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𝑝𝑟𝑜𝑏𝑎𝑏𝑙𝑒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𝑤𝑜𝑟𝑑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CA" sz="2000" b="0" i="0" smtClean="0">
                        <a:latin typeface="Cambria Math" panose="02040503050406030204" pitchFamily="18" charset="0"/>
                      </a:rPr>
                      <m:t>softmax</m:t>
                    </m:r>
                  </m:oMath>
                </a14:m>
                <a:r>
                  <a:rPr lang="en-CA" sz="2000" dirty="0"/>
                  <a:t>(V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A" sz="2000" dirty="0"/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A5EB31E-5E95-C6A4-2C0F-452FF6EAA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224" y="3560220"/>
                <a:ext cx="4523678" cy="307777"/>
              </a:xfrm>
              <a:prstGeom prst="rect">
                <a:avLst/>
              </a:prstGeom>
              <a:blipFill>
                <a:blip r:embed="rId5"/>
                <a:stretch>
                  <a:fillRect l="-2022" t="-25490" b="-49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80740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8807195" y="6899209"/>
            <a:ext cx="282575" cy="2292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rgbClr val="898989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620"/>
              </a:lnSpc>
            </a:pPr>
            <a:fld id="{81D60167-4931-47E6-BA6A-407CBD079E47}" type="slidenum">
              <a:rPr lang="en-US" smtClean="0"/>
              <a:pPr marL="38100">
                <a:lnSpc>
                  <a:spcPts val="1620"/>
                </a:lnSpc>
              </a:pPr>
              <a:t>46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5725" y="601117"/>
            <a:ext cx="10026868" cy="688424"/>
          </a:xfrm>
          <a:prstGeom prst="rect">
            <a:avLst/>
          </a:prstGeom>
        </p:spPr>
        <p:txBody>
          <a:bodyPr vert="horz" wrap="square" lIns="0" tIns="1120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lang="en-US" dirty="0"/>
              <a:t>NLP Tasks</a:t>
            </a:r>
            <a:r>
              <a:rPr spc="-4" dirty="0"/>
              <a:t> </a:t>
            </a:r>
            <a:r>
              <a:rPr lang="en-US" spc="-4" dirty="0"/>
              <a:t>- Translation</a:t>
            </a:r>
            <a:endParaRPr spc="-13" dirty="0"/>
          </a:p>
        </p:txBody>
      </p:sp>
      <p:sp>
        <p:nvSpPr>
          <p:cNvPr id="3" name="object 3"/>
          <p:cNvSpPr txBox="1"/>
          <p:nvPr/>
        </p:nvSpPr>
        <p:spPr>
          <a:xfrm>
            <a:off x="648205" y="1427174"/>
            <a:ext cx="11775023" cy="1616883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13781" marR="137840" indent="-302575">
              <a:spcBef>
                <a:spcPts val="88"/>
              </a:spcBef>
              <a:buFont typeface="Arial MT"/>
              <a:buChar char="•"/>
              <a:tabLst>
                <a:tab pos="313221" algn="l"/>
                <a:tab pos="313781" algn="l"/>
              </a:tabLst>
            </a:pPr>
            <a:r>
              <a:rPr lang="en-US" sz="2400" spc="-97" dirty="0">
                <a:latin typeface="Calibri"/>
                <a:cs typeface="Calibri"/>
              </a:rPr>
              <a:t>A</a:t>
            </a:r>
            <a:r>
              <a:rPr sz="2400" spc="-9" dirty="0">
                <a:latin typeface="Calibri"/>
                <a:cs typeface="Calibri"/>
              </a:rPr>
              <a:t> </a:t>
            </a:r>
            <a:r>
              <a:rPr sz="2400" spc="-13" dirty="0">
                <a:latin typeface="Calibri"/>
                <a:cs typeface="Calibri"/>
              </a:rPr>
              <a:t>text</a:t>
            </a:r>
            <a:r>
              <a:rPr lang="en-US" sz="2400" spc="-13" dirty="0">
                <a:latin typeface="Calibri"/>
                <a:cs typeface="Calibri"/>
              </a:rPr>
              <a:t> in </a:t>
            </a:r>
            <a:r>
              <a:rPr lang="en-US" sz="2400" spc="-9" dirty="0">
                <a:solidFill>
                  <a:srgbClr val="C00000"/>
                </a:solidFill>
                <a:latin typeface="Calibri"/>
                <a:cs typeface="Calibri"/>
              </a:rPr>
              <a:t>source language</a:t>
            </a:r>
            <a:r>
              <a:rPr sz="2400" spc="-13" dirty="0">
                <a:latin typeface="Calibri"/>
                <a:cs typeface="Calibri"/>
              </a:rPr>
              <a:t>,</a:t>
            </a:r>
            <a:r>
              <a:rPr sz="2400" spc="-9" dirty="0">
                <a:latin typeface="Calibri"/>
                <a:cs typeface="Calibri"/>
              </a:rPr>
              <a:t> </a:t>
            </a:r>
            <a:r>
              <a:rPr lang="en-US" sz="2400" spc="-13" dirty="0">
                <a:latin typeface="Calibri"/>
                <a:cs typeface="Calibri"/>
              </a:rPr>
              <a:t>enters</a:t>
            </a:r>
            <a:r>
              <a:rPr sz="2400" spc="-9" dirty="0">
                <a:latin typeface="Calibri"/>
                <a:cs typeface="Calibri"/>
              </a:rPr>
              <a:t> </a:t>
            </a:r>
            <a:r>
              <a:rPr lang="en-US" sz="2400" spc="-4" dirty="0">
                <a:latin typeface="Calibri"/>
                <a:cs typeface="Calibri"/>
              </a:rPr>
              <a:t>into</a:t>
            </a:r>
            <a:r>
              <a:rPr sz="2400" spc="-9" dirty="0">
                <a:latin typeface="Calibri"/>
                <a:cs typeface="Calibri"/>
              </a:rPr>
              <a:t> </a:t>
            </a:r>
            <a:r>
              <a:rPr sz="2400" spc="-4" dirty="0">
                <a:latin typeface="Calibri"/>
                <a:cs typeface="Calibri"/>
              </a:rPr>
              <a:t>the </a:t>
            </a:r>
            <a:r>
              <a:rPr sz="2400" spc="-9" dirty="0">
                <a:latin typeface="Calibri"/>
                <a:cs typeface="Calibri"/>
              </a:rPr>
              <a:t>network</a:t>
            </a:r>
            <a:r>
              <a:rPr sz="2400" spc="-4" dirty="0">
                <a:latin typeface="Calibri"/>
                <a:cs typeface="Calibri"/>
              </a:rPr>
              <a:t> </a:t>
            </a:r>
            <a:r>
              <a:rPr sz="2400" spc="-13" dirty="0">
                <a:latin typeface="Calibri"/>
                <a:cs typeface="Calibri"/>
              </a:rPr>
              <a:t>to</a:t>
            </a:r>
            <a:r>
              <a:rPr sz="2400" spc="-18" dirty="0">
                <a:latin typeface="Calibri"/>
                <a:cs typeface="Calibri"/>
              </a:rPr>
              <a:t> generate</a:t>
            </a:r>
            <a:r>
              <a:rPr sz="2400" spc="-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400" spc="-4" dirty="0">
                <a:solidFill>
                  <a:srgbClr val="C00000"/>
                </a:solidFill>
                <a:latin typeface="Calibri"/>
                <a:cs typeface="Calibri"/>
              </a:rPr>
              <a:t>context </a:t>
            </a:r>
            <a:r>
              <a:rPr lang="en-US" sz="2400" spc="-4" dirty="0">
                <a:latin typeface="Calibri"/>
                <a:cs typeface="Calibri"/>
              </a:rPr>
              <a:t>(</a:t>
            </a:r>
            <a:r>
              <a:rPr sz="2400" spc="-4" dirty="0">
                <a:latin typeface="Calibri"/>
                <a:cs typeface="Calibri"/>
              </a:rPr>
              <a:t>hidden </a:t>
            </a:r>
            <a:r>
              <a:rPr sz="2400" spc="-18" dirty="0">
                <a:latin typeface="Calibri"/>
                <a:cs typeface="Calibri"/>
              </a:rPr>
              <a:t>states</a:t>
            </a:r>
            <a:r>
              <a:rPr lang="en-US" sz="2400" spc="-18" dirty="0">
                <a:latin typeface="Calibri"/>
                <a:cs typeface="Calibri"/>
              </a:rPr>
              <a:t>)</a:t>
            </a:r>
            <a:r>
              <a:rPr sz="2400" dirty="0">
                <a:latin typeface="Calibri"/>
                <a:cs typeface="Calibri"/>
              </a:rPr>
              <a:t> </a:t>
            </a:r>
          </a:p>
          <a:p>
            <a:pPr marL="313781" marR="4483" indent="-302575">
              <a:spcBef>
                <a:spcPts val="507"/>
              </a:spcBef>
              <a:buFont typeface="Arial MT"/>
              <a:buChar char="•"/>
              <a:tabLst>
                <a:tab pos="313221" algn="l"/>
                <a:tab pos="313781" algn="l"/>
              </a:tabLst>
            </a:pPr>
            <a:r>
              <a:rPr lang="en-US" sz="2400" spc="-9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2400" spc="-9" dirty="0">
                <a:solidFill>
                  <a:srgbClr val="C00000"/>
                </a:solidFill>
                <a:latin typeface="Calibri"/>
                <a:cs typeface="Calibri"/>
              </a:rPr>
              <a:t>utoregressive</a:t>
            </a:r>
            <a:r>
              <a:rPr sz="2400" spc="-9" dirty="0">
                <a:latin typeface="Calibri"/>
                <a:cs typeface="Calibri"/>
              </a:rPr>
              <a:t>, </a:t>
            </a:r>
            <a:r>
              <a:rPr lang="en-US" sz="2400" spc="-4" dirty="0">
                <a:latin typeface="Calibri"/>
                <a:cs typeface="Calibri"/>
              </a:rPr>
              <a:t>generates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9" dirty="0">
                <a:latin typeface="Calibri"/>
                <a:cs typeface="Calibri"/>
              </a:rPr>
              <a:t> </a:t>
            </a:r>
            <a:r>
              <a:rPr sz="2400" spc="-18" dirty="0">
                <a:latin typeface="Calibri"/>
                <a:cs typeface="Calibri"/>
              </a:rPr>
              <a:t>word</a:t>
            </a:r>
            <a:r>
              <a:rPr sz="2400" spc="-9" dirty="0">
                <a:latin typeface="Calibri"/>
                <a:cs typeface="Calibri"/>
              </a:rPr>
              <a:t> </a:t>
            </a:r>
            <a:r>
              <a:rPr sz="2400" spc="-4" dirty="0">
                <a:latin typeface="Calibri"/>
                <a:cs typeface="Calibri"/>
              </a:rPr>
              <a:t>in </a:t>
            </a:r>
            <a:r>
              <a:rPr sz="2400" spc="-468" dirty="0">
                <a:latin typeface="Calibri"/>
                <a:cs typeface="Calibri"/>
              </a:rPr>
              <a:t> </a:t>
            </a:r>
            <a:r>
              <a:rPr sz="2400" spc="-4" dirty="0">
                <a:latin typeface="Calibri"/>
                <a:cs typeface="Calibri"/>
              </a:rPr>
              <a:t>the</a:t>
            </a:r>
            <a:r>
              <a:rPr sz="2400" spc="-9" dirty="0">
                <a:latin typeface="Calibri"/>
                <a:cs typeface="Calibri"/>
              </a:rPr>
              <a:t> </a:t>
            </a:r>
            <a:r>
              <a:rPr sz="2400" spc="-18" dirty="0">
                <a:solidFill>
                  <a:srgbClr val="C00000"/>
                </a:solidFill>
                <a:latin typeface="Calibri"/>
                <a:cs typeface="Calibri"/>
              </a:rPr>
              <a:t>context</a:t>
            </a:r>
            <a:r>
              <a:rPr sz="2400" spc="-4" dirty="0">
                <a:latin typeface="Calibri"/>
                <a:cs typeface="Calibri"/>
              </a:rPr>
              <a:t> of the hidden </a:t>
            </a:r>
            <a:r>
              <a:rPr lang="en-US" sz="2400" spc="-18" dirty="0">
                <a:latin typeface="Calibri"/>
                <a:cs typeface="Calibri"/>
              </a:rPr>
              <a:t>state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in 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target language</a:t>
            </a:r>
            <a:endParaRPr sz="2400" dirty="0">
              <a:solidFill>
                <a:srgbClr val="C00000"/>
              </a:solidFill>
              <a:latin typeface="Calibri"/>
              <a:cs typeface="Calibri"/>
            </a:endParaRPr>
          </a:p>
          <a:p>
            <a:pPr marL="313781" marR="382701" indent="-302575">
              <a:spcBef>
                <a:spcPts val="507"/>
              </a:spcBef>
              <a:buFont typeface="Arial MT"/>
              <a:buChar char="•"/>
              <a:tabLst>
                <a:tab pos="313221" algn="l"/>
                <a:tab pos="313781" algn="l"/>
              </a:tabLst>
            </a:pPr>
            <a:r>
              <a:rPr sz="2400" spc="-9" dirty="0">
                <a:latin typeface="Calibri"/>
                <a:cs typeface="Calibri"/>
              </a:rPr>
              <a:t>Subsequent</a:t>
            </a:r>
            <a:r>
              <a:rPr sz="2400" spc="9" dirty="0">
                <a:latin typeface="Calibri"/>
                <a:cs typeface="Calibri"/>
              </a:rPr>
              <a:t> </a:t>
            </a:r>
            <a:r>
              <a:rPr sz="2400" spc="-13" dirty="0">
                <a:latin typeface="Calibri"/>
                <a:cs typeface="Calibri"/>
              </a:rPr>
              <a:t>words</a:t>
            </a:r>
            <a:r>
              <a:rPr sz="2400" spc="-4" dirty="0">
                <a:latin typeface="Calibri"/>
                <a:cs typeface="Calibri"/>
              </a:rPr>
              <a:t> </a:t>
            </a:r>
            <a:r>
              <a:rPr sz="2400" spc="-13" dirty="0">
                <a:latin typeface="Calibri"/>
                <a:cs typeface="Calibri"/>
              </a:rPr>
              <a:t>are</a:t>
            </a:r>
            <a:r>
              <a:rPr sz="2400" spc="-4" dirty="0">
                <a:latin typeface="Calibri"/>
                <a:cs typeface="Calibri"/>
              </a:rPr>
              <a:t> </a:t>
            </a:r>
            <a:r>
              <a:rPr sz="2400" spc="-9" dirty="0">
                <a:latin typeface="Calibri"/>
                <a:cs typeface="Calibri"/>
              </a:rPr>
              <a:t>conditioned </a:t>
            </a:r>
            <a:r>
              <a:rPr sz="2400" spc="-4" dirty="0">
                <a:latin typeface="Calibri"/>
                <a:cs typeface="Calibri"/>
              </a:rPr>
              <a:t>on the previous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4" dirty="0">
                <a:solidFill>
                  <a:srgbClr val="C00000"/>
                </a:solidFill>
                <a:latin typeface="Calibri"/>
                <a:cs typeface="Calibri"/>
              </a:rPr>
              <a:t>hidden </a:t>
            </a:r>
            <a:r>
              <a:rPr sz="2400" spc="-468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22" dirty="0">
                <a:solidFill>
                  <a:srgbClr val="C00000"/>
                </a:solidFill>
                <a:latin typeface="Calibri"/>
                <a:cs typeface="Calibri"/>
              </a:rPr>
              <a:t>state</a:t>
            </a:r>
            <a:r>
              <a:rPr sz="2400" spc="-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4" dirty="0">
                <a:latin typeface="Calibri"/>
                <a:cs typeface="Calibri"/>
              </a:rPr>
              <a:t>and the </a:t>
            </a:r>
            <a:r>
              <a:rPr sz="2400" spc="-13" dirty="0">
                <a:solidFill>
                  <a:srgbClr val="C00000"/>
                </a:solidFill>
                <a:latin typeface="Calibri"/>
                <a:cs typeface="Calibri"/>
              </a:rPr>
              <a:t>last</a:t>
            </a:r>
            <a:r>
              <a:rPr sz="2400" spc="-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18" dirty="0">
                <a:solidFill>
                  <a:srgbClr val="C00000"/>
                </a:solidFill>
                <a:latin typeface="Calibri"/>
                <a:cs typeface="Calibri"/>
              </a:rPr>
              <a:t>word</a:t>
            </a:r>
            <a:r>
              <a:rPr sz="2400" spc="-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13" dirty="0">
                <a:latin typeface="Calibri"/>
                <a:cs typeface="Calibri"/>
              </a:rPr>
              <a:t>generated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DA156EEE-F5FD-AA70-C00F-7A855146269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7824" y="2821393"/>
            <a:ext cx="8264769" cy="382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027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238" y="377699"/>
            <a:ext cx="5411012" cy="840536"/>
          </a:xfrm>
          <a:prstGeom prst="rect">
            <a:avLst/>
          </a:prstGeom>
        </p:spPr>
        <p:txBody>
          <a:bodyPr vert="horz" wrap="square" lIns="0" tIns="228903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246">
              <a:spcBef>
                <a:spcPts val="73"/>
              </a:spcBef>
            </a:pPr>
            <a:r>
              <a:rPr dirty="0"/>
              <a:t>Encoder</a:t>
            </a:r>
            <a:r>
              <a:rPr spc="-139" dirty="0"/>
              <a:t> </a:t>
            </a:r>
            <a:r>
              <a:rPr dirty="0"/>
              <a:t>and</a:t>
            </a:r>
            <a:r>
              <a:rPr spc="-135" dirty="0"/>
              <a:t> </a:t>
            </a:r>
            <a:r>
              <a:rPr spc="-8" dirty="0"/>
              <a:t>Decoder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9238" y="1469115"/>
            <a:ext cx="11037961" cy="3106488"/>
          </a:xfrm>
          <a:prstGeom prst="rect">
            <a:avLst/>
          </a:prstGeom>
        </p:spPr>
        <p:txBody>
          <a:bodyPr vert="horz" wrap="square" lIns="0" tIns="46225" rIns="0" bIns="0" rtlCol="0">
            <a:spAutoFit/>
          </a:bodyPr>
          <a:lstStyle/>
          <a:p>
            <a:pPr marL="9246" marR="3698">
              <a:lnSpc>
                <a:spcPts val="2184"/>
              </a:lnSpc>
              <a:spcBef>
                <a:spcPts val="364"/>
              </a:spcBef>
              <a:tabLst>
                <a:tab pos="175662" algn="l"/>
              </a:tabLst>
            </a:pPr>
            <a:r>
              <a:rPr sz="2400" dirty="0">
                <a:latin typeface="+mn-lt"/>
                <a:cs typeface="Carlito"/>
              </a:rPr>
              <a:t>NLP</a:t>
            </a:r>
            <a:r>
              <a:rPr sz="2400" spc="-58" dirty="0">
                <a:latin typeface="+mn-lt"/>
                <a:cs typeface="Carlito"/>
              </a:rPr>
              <a:t> </a:t>
            </a:r>
            <a:r>
              <a:rPr sz="2400" dirty="0">
                <a:latin typeface="+mn-lt"/>
                <a:cs typeface="Carlito"/>
              </a:rPr>
              <a:t>tasks</a:t>
            </a:r>
            <a:r>
              <a:rPr sz="2400" spc="-55" dirty="0">
                <a:latin typeface="+mn-lt"/>
                <a:cs typeface="Carlito"/>
              </a:rPr>
              <a:t> </a:t>
            </a:r>
            <a:r>
              <a:rPr sz="2400" dirty="0">
                <a:latin typeface="+mn-lt"/>
                <a:cs typeface="Carlito"/>
              </a:rPr>
              <a:t>can</a:t>
            </a:r>
            <a:r>
              <a:rPr sz="2400" spc="-55" dirty="0">
                <a:latin typeface="+mn-lt"/>
                <a:cs typeface="Carlito"/>
              </a:rPr>
              <a:t> </a:t>
            </a:r>
            <a:r>
              <a:rPr sz="2400" dirty="0">
                <a:latin typeface="+mn-lt"/>
                <a:cs typeface="Carlito"/>
              </a:rPr>
              <a:t>be</a:t>
            </a:r>
            <a:r>
              <a:rPr sz="2400" spc="-62" dirty="0">
                <a:latin typeface="+mn-lt"/>
                <a:cs typeface="Carlito"/>
              </a:rPr>
              <a:t> </a:t>
            </a:r>
            <a:r>
              <a:rPr sz="2400" dirty="0">
                <a:latin typeface="+mn-lt"/>
                <a:cs typeface="Carlito"/>
              </a:rPr>
              <a:t>generally</a:t>
            </a:r>
            <a:r>
              <a:rPr sz="2400" spc="-58" dirty="0">
                <a:latin typeface="+mn-lt"/>
                <a:cs typeface="Carlito"/>
              </a:rPr>
              <a:t> </a:t>
            </a:r>
            <a:r>
              <a:rPr sz="2400" dirty="0">
                <a:latin typeface="+mn-lt"/>
                <a:cs typeface="Carlito"/>
              </a:rPr>
              <a:t>decomposed</a:t>
            </a:r>
            <a:r>
              <a:rPr sz="2400" spc="-55" dirty="0">
                <a:latin typeface="+mn-lt"/>
                <a:cs typeface="Carlito"/>
              </a:rPr>
              <a:t> </a:t>
            </a:r>
            <a:r>
              <a:rPr sz="2400" dirty="0">
                <a:latin typeface="+mn-lt"/>
                <a:cs typeface="Carlito"/>
              </a:rPr>
              <a:t>into</a:t>
            </a:r>
            <a:r>
              <a:rPr sz="2400" spc="-58" dirty="0">
                <a:latin typeface="+mn-lt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+mn-lt"/>
                <a:cs typeface="Carlito"/>
              </a:rPr>
              <a:t>language</a:t>
            </a:r>
            <a:r>
              <a:rPr sz="2400" spc="-62" dirty="0">
                <a:solidFill>
                  <a:srgbClr val="FF0000"/>
                </a:solidFill>
                <a:latin typeface="+mn-lt"/>
                <a:cs typeface="Carlito"/>
              </a:rPr>
              <a:t> </a:t>
            </a:r>
            <a:r>
              <a:rPr sz="2400" spc="-8" dirty="0">
                <a:solidFill>
                  <a:srgbClr val="FF0000"/>
                </a:solidFill>
                <a:latin typeface="+mn-lt"/>
                <a:cs typeface="Carlito"/>
              </a:rPr>
              <a:t>understanding </a:t>
            </a:r>
            <a:r>
              <a:rPr sz="2400" dirty="0">
                <a:latin typeface="+mn-lt"/>
                <a:cs typeface="Carlito"/>
              </a:rPr>
              <a:t>and</a:t>
            </a:r>
            <a:r>
              <a:rPr sz="2400" spc="-40" dirty="0">
                <a:latin typeface="+mn-lt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+mn-lt"/>
                <a:cs typeface="Carlito"/>
              </a:rPr>
              <a:t>language</a:t>
            </a:r>
            <a:r>
              <a:rPr sz="2400" spc="-48" dirty="0">
                <a:solidFill>
                  <a:srgbClr val="FF0000"/>
                </a:solidFill>
                <a:latin typeface="+mn-lt"/>
                <a:cs typeface="Carlito"/>
              </a:rPr>
              <a:t> </a:t>
            </a:r>
            <a:r>
              <a:rPr sz="2400" spc="-8" dirty="0">
                <a:solidFill>
                  <a:srgbClr val="FF0000"/>
                </a:solidFill>
                <a:latin typeface="+mn-lt"/>
                <a:cs typeface="Carlito"/>
              </a:rPr>
              <a:t>generation</a:t>
            </a:r>
            <a:r>
              <a:rPr lang="en-US" sz="2400" spc="-8" dirty="0">
                <a:solidFill>
                  <a:srgbClr val="FF0000"/>
                </a:solidFill>
                <a:latin typeface="+mn-lt"/>
                <a:cs typeface="Carlito"/>
              </a:rPr>
              <a:t>:</a:t>
            </a:r>
            <a:endParaRPr sz="2400" dirty="0">
              <a:latin typeface="+mn-lt"/>
              <a:cs typeface="Carlito"/>
            </a:endParaRPr>
          </a:p>
          <a:p>
            <a:pPr marL="352146" marR="241304" indent="-342900">
              <a:lnSpc>
                <a:spcPts val="2257"/>
              </a:lnSpc>
              <a:spcBef>
                <a:spcPts val="673"/>
              </a:spcBef>
              <a:buFont typeface="Arial" panose="020B0604020202020204" pitchFamily="34" charset="0"/>
              <a:buChar char="•"/>
              <a:tabLst>
                <a:tab pos="175662" algn="l"/>
              </a:tabLst>
            </a:pPr>
            <a:r>
              <a:rPr sz="2400" dirty="0">
                <a:solidFill>
                  <a:srgbClr val="FF0000"/>
                </a:solidFill>
                <a:latin typeface="+mn-lt"/>
                <a:cs typeface="Carlito"/>
              </a:rPr>
              <a:t>Encoder</a:t>
            </a:r>
            <a:r>
              <a:rPr sz="2400" spc="-55" dirty="0">
                <a:latin typeface="+mn-lt"/>
                <a:cs typeface="Carlito"/>
              </a:rPr>
              <a:t> </a:t>
            </a:r>
            <a:r>
              <a:rPr sz="2400" dirty="0">
                <a:latin typeface="+mn-lt"/>
                <a:cs typeface="Carlito"/>
              </a:rPr>
              <a:t>models</a:t>
            </a:r>
            <a:r>
              <a:rPr sz="2400" spc="-48" dirty="0">
                <a:latin typeface="+mn-lt"/>
                <a:cs typeface="Carlito"/>
              </a:rPr>
              <a:t> </a:t>
            </a:r>
            <a:r>
              <a:rPr sz="2400" dirty="0">
                <a:latin typeface="+mn-lt"/>
                <a:cs typeface="Carlito"/>
              </a:rPr>
              <a:t>are</a:t>
            </a:r>
            <a:r>
              <a:rPr sz="2400" spc="-55" dirty="0">
                <a:latin typeface="+mn-lt"/>
                <a:cs typeface="Carlito"/>
              </a:rPr>
              <a:t> </a:t>
            </a:r>
            <a:r>
              <a:rPr sz="2400" dirty="0">
                <a:latin typeface="+mn-lt"/>
                <a:cs typeface="Carlito"/>
              </a:rPr>
              <a:t>generally</a:t>
            </a:r>
            <a:r>
              <a:rPr sz="2400" spc="-58" dirty="0">
                <a:latin typeface="+mn-lt"/>
                <a:cs typeface="Carlito"/>
              </a:rPr>
              <a:t> </a:t>
            </a:r>
            <a:r>
              <a:rPr sz="2400" dirty="0">
                <a:latin typeface="+mn-lt"/>
                <a:cs typeface="Carlito"/>
              </a:rPr>
              <a:t>used</a:t>
            </a:r>
            <a:r>
              <a:rPr sz="2400" spc="-48" dirty="0">
                <a:latin typeface="+mn-lt"/>
                <a:cs typeface="Carlito"/>
              </a:rPr>
              <a:t> </a:t>
            </a:r>
            <a:r>
              <a:rPr sz="2400" dirty="0">
                <a:latin typeface="+mn-lt"/>
                <a:cs typeface="Carlito"/>
              </a:rPr>
              <a:t>to</a:t>
            </a:r>
            <a:r>
              <a:rPr sz="2400" spc="-51" dirty="0">
                <a:latin typeface="+mn-lt"/>
                <a:cs typeface="Carlito"/>
              </a:rPr>
              <a:t> </a:t>
            </a:r>
            <a:r>
              <a:rPr sz="2400" spc="-8" dirty="0">
                <a:solidFill>
                  <a:srgbClr val="FF0000"/>
                </a:solidFill>
                <a:latin typeface="+mn-lt"/>
                <a:cs typeface="Carlito"/>
              </a:rPr>
              <a:t>understand</a:t>
            </a:r>
            <a:r>
              <a:rPr sz="2400" spc="-51" dirty="0">
                <a:latin typeface="+mn-lt"/>
                <a:cs typeface="Carlito"/>
              </a:rPr>
              <a:t> </a:t>
            </a:r>
            <a:r>
              <a:rPr sz="2400" dirty="0">
                <a:latin typeface="+mn-lt"/>
                <a:cs typeface="Carlito"/>
              </a:rPr>
              <a:t>input</a:t>
            </a:r>
            <a:r>
              <a:rPr sz="2400" spc="-51" dirty="0">
                <a:latin typeface="+mn-lt"/>
                <a:cs typeface="Carlito"/>
              </a:rPr>
              <a:t> </a:t>
            </a:r>
            <a:r>
              <a:rPr sz="2400" spc="-8" dirty="0">
                <a:latin typeface="+mn-lt"/>
                <a:cs typeface="Carlito"/>
              </a:rPr>
              <a:t>sentences, </a:t>
            </a:r>
            <a:r>
              <a:rPr sz="2400" dirty="0">
                <a:latin typeface="+mn-lt"/>
                <a:cs typeface="Carlito"/>
              </a:rPr>
              <a:t>and</a:t>
            </a:r>
            <a:r>
              <a:rPr sz="2400" spc="-51" dirty="0">
                <a:latin typeface="+mn-lt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+mn-lt"/>
                <a:cs typeface="Carlito"/>
              </a:rPr>
              <a:t>decoder</a:t>
            </a:r>
            <a:r>
              <a:rPr sz="2400" spc="-51" dirty="0">
                <a:latin typeface="+mn-lt"/>
                <a:cs typeface="Carlito"/>
              </a:rPr>
              <a:t> </a:t>
            </a:r>
            <a:r>
              <a:rPr sz="2400" dirty="0">
                <a:latin typeface="+mn-lt"/>
                <a:cs typeface="Carlito"/>
              </a:rPr>
              <a:t>models</a:t>
            </a:r>
            <a:r>
              <a:rPr sz="2400" spc="-51" dirty="0">
                <a:latin typeface="+mn-lt"/>
                <a:cs typeface="Carlito"/>
              </a:rPr>
              <a:t> </a:t>
            </a:r>
            <a:r>
              <a:rPr sz="2400" dirty="0">
                <a:latin typeface="+mn-lt"/>
                <a:cs typeface="Carlito"/>
              </a:rPr>
              <a:t>are</a:t>
            </a:r>
            <a:r>
              <a:rPr sz="2400" spc="-55" dirty="0">
                <a:latin typeface="+mn-lt"/>
                <a:cs typeface="Carlito"/>
              </a:rPr>
              <a:t> </a:t>
            </a:r>
            <a:r>
              <a:rPr sz="2400" dirty="0">
                <a:latin typeface="+mn-lt"/>
                <a:cs typeface="Carlito"/>
              </a:rPr>
              <a:t>generally</a:t>
            </a:r>
            <a:r>
              <a:rPr sz="2400" spc="-55" dirty="0">
                <a:latin typeface="+mn-lt"/>
                <a:cs typeface="Carlito"/>
              </a:rPr>
              <a:t> </a:t>
            </a:r>
            <a:r>
              <a:rPr sz="2400" dirty="0">
                <a:latin typeface="+mn-lt"/>
                <a:cs typeface="Carlito"/>
              </a:rPr>
              <a:t>used</a:t>
            </a:r>
            <a:r>
              <a:rPr sz="2400" spc="-48" dirty="0">
                <a:latin typeface="+mn-lt"/>
                <a:cs typeface="Carlito"/>
              </a:rPr>
              <a:t> </a:t>
            </a:r>
            <a:r>
              <a:rPr sz="2400" dirty="0">
                <a:latin typeface="+mn-lt"/>
                <a:cs typeface="Carlito"/>
              </a:rPr>
              <a:t>to</a:t>
            </a:r>
            <a:r>
              <a:rPr sz="2400" spc="-55" dirty="0">
                <a:latin typeface="+mn-lt"/>
                <a:cs typeface="Carlito"/>
              </a:rPr>
              <a:t> </a:t>
            </a:r>
            <a:r>
              <a:rPr sz="2400" spc="-8" dirty="0">
                <a:solidFill>
                  <a:srgbClr val="FF0000"/>
                </a:solidFill>
                <a:latin typeface="+mn-lt"/>
                <a:cs typeface="Carlito"/>
              </a:rPr>
              <a:t>generate</a:t>
            </a:r>
            <a:r>
              <a:rPr sz="2400" spc="-55" dirty="0">
                <a:latin typeface="+mn-lt"/>
                <a:cs typeface="Carlito"/>
              </a:rPr>
              <a:t> </a:t>
            </a:r>
            <a:r>
              <a:rPr sz="2400" spc="-8" dirty="0">
                <a:latin typeface="+mn-lt"/>
                <a:cs typeface="Carlito"/>
              </a:rPr>
              <a:t>sentences.</a:t>
            </a:r>
            <a:endParaRPr lang="en-US" sz="2400" spc="-8" dirty="0">
              <a:latin typeface="+mn-lt"/>
              <a:cs typeface="Carlito"/>
            </a:endParaRPr>
          </a:p>
          <a:p>
            <a:pPr marL="352146" marR="241304" indent="-342900">
              <a:lnSpc>
                <a:spcPts val="2257"/>
              </a:lnSpc>
              <a:spcBef>
                <a:spcPts val="673"/>
              </a:spcBef>
              <a:buFont typeface="Arial" panose="020B0604020202020204" pitchFamily="34" charset="0"/>
              <a:buChar char="•"/>
              <a:tabLst>
                <a:tab pos="175662" algn="l"/>
              </a:tabLst>
            </a:pPr>
            <a:r>
              <a:rPr lang="en-US" sz="2400" spc="-4" dirty="0">
                <a:latin typeface="+mn-lt"/>
                <a:cs typeface="Calibri"/>
              </a:rPr>
              <a:t>An </a:t>
            </a:r>
            <a:r>
              <a:rPr lang="en-US" sz="2400" spc="-4" dirty="0">
                <a:solidFill>
                  <a:srgbClr val="C00000"/>
                </a:solidFill>
                <a:latin typeface="+mn-lt"/>
                <a:cs typeface="Calibri"/>
              </a:rPr>
              <a:t>encoder</a:t>
            </a:r>
            <a:r>
              <a:rPr lang="en-US" sz="2400" spc="-4" dirty="0">
                <a:latin typeface="+mn-lt"/>
                <a:cs typeface="Calibri"/>
              </a:rPr>
              <a:t> that accepts an input sequence and generates </a:t>
            </a:r>
            <a:r>
              <a:rPr lang="en-US" sz="2400" spc="-4" dirty="0">
                <a:solidFill>
                  <a:srgbClr val="FF0000"/>
                </a:solidFill>
                <a:latin typeface="+mn-lt"/>
                <a:cs typeface="Calibri"/>
              </a:rPr>
              <a:t>a </a:t>
            </a:r>
            <a:r>
              <a:rPr lang="en-US" sz="2400" dirty="0">
                <a:solidFill>
                  <a:srgbClr val="FF0000"/>
                </a:solidFill>
                <a:latin typeface="+mn-lt"/>
                <a:cs typeface="Calibri"/>
              </a:rPr>
              <a:t>context vector</a:t>
            </a:r>
            <a:r>
              <a:rPr lang="en-US" sz="2400" dirty="0">
                <a:latin typeface="+mn-lt"/>
                <a:cs typeface="Calibri"/>
              </a:rPr>
              <a:t>, conveys the essence of the input to the decoder.</a:t>
            </a:r>
          </a:p>
          <a:p>
            <a:pPr marL="354106" marR="4483" indent="-342900">
              <a:spcBef>
                <a:spcPts val="88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cs typeface="Calibri"/>
              </a:rPr>
              <a:t>A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Calibri"/>
              </a:rPr>
              <a:t>decoder</a:t>
            </a:r>
            <a:r>
              <a:rPr lang="en-US" sz="2400" dirty="0">
                <a:latin typeface="+mn-lt"/>
                <a:cs typeface="Calibri"/>
              </a:rPr>
              <a:t>, which accepts context as input and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Calibri"/>
              </a:rPr>
              <a:t>generates</a:t>
            </a:r>
            <a:r>
              <a:rPr lang="en-US" sz="2400" dirty="0">
                <a:latin typeface="+mn-lt"/>
                <a:cs typeface="Calibri"/>
              </a:rPr>
              <a:t> an arbitrary length sequence of outputs</a:t>
            </a:r>
          </a:p>
          <a:p>
            <a:pPr marL="175662" marR="241304" indent="-166416">
              <a:lnSpc>
                <a:spcPts val="2257"/>
              </a:lnSpc>
              <a:spcBef>
                <a:spcPts val="673"/>
              </a:spcBef>
              <a:buFont typeface="Arial"/>
              <a:buChar char="•"/>
              <a:tabLst>
                <a:tab pos="175662" algn="l"/>
              </a:tabLst>
            </a:pPr>
            <a:endParaRPr sz="2400" dirty="0">
              <a:latin typeface="+mn-lt"/>
              <a:cs typeface="Carlito"/>
            </a:endParaRPr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42A917F6-0798-1589-FA9B-16DE2044D97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9153" y="4419307"/>
            <a:ext cx="7047981" cy="2301483"/>
          </a:xfrm>
          <a:prstGeom prst="rect">
            <a:avLst/>
          </a:prstGeom>
        </p:spPr>
      </p:pic>
      <p:pic>
        <p:nvPicPr>
          <p:cNvPr id="6" name="Picture 5" descr="A blue oval with white text&#10;&#10;Description automatically generated">
            <a:extLst>
              <a:ext uri="{FF2B5EF4-FFF2-40B4-BE49-F238E27FC236}">
                <a16:creationId xmlns:a16="http://schemas.microsoft.com/office/drawing/2014/main" id="{DF19B616-C6ED-0DD6-601D-F2244A0D7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541" y="4511957"/>
            <a:ext cx="3611585" cy="203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792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7767" y="644406"/>
            <a:ext cx="10604936" cy="688424"/>
          </a:xfrm>
          <a:prstGeom prst="rect">
            <a:avLst/>
          </a:prstGeom>
        </p:spPr>
        <p:txBody>
          <a:bodyPr vert="horz" wrap="square" lIns="0" tIns="1120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206" marR="4483">
              <a:lnSpc>
                <a:spcPct val="100000"/>
              </a:lnSpc>
              <a:spcBef>
                <a:spcPts val="88"/>
              </a:spcBef>
            </a:pPr>
            <a:r>
              <a:rPr spc="-9" dirty="0"/>
              <a:t>Encoder‐Decoder</a:t>
            </a:r>
            <a:r>
              <a:rPr spc="-57" dirty="0"/>
              <a:t> </a:t>
            </a:r>
            <a:r>
              <a:rPr spc="-13" dirty="0"/>
              <a:t>Networks </a:t>
            </a:r>
            <a:r>
              <a:rPr spc="-525" dirty="0"/>
              <a:t> </a:t>
            </a:r>
            <a:r>
              <a:rPr spc="-9" dirty="0"/>
              <a:t>Decoder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38646" y="4297525"/>
            <a:ext cx="4402886" cy="198448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9089" y="1758236"/>
            <a:ext cx="10783614" cy="192209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4" marR="105900" indent="-302575">
              <a:spcBef>
                <a:spcPts val="88"/>
              </a:spcBef>
              <a:buFont typeface="Arial MT"/>
              <a:buChar char="•"/>
              <a:tabLst>
                <a:tab pos="335634" algn="l"/>
                <a:tab pos="336194" algn="l"/>
              </a:tabLst>
            </a:pPr>
            <a:r>
              <a:rPr sz="2400" spc="-4" dirty="0">
                <a:latin typeface="+mn-lt"/>
                <a:cs typeface="Calibri"/>
              </a:rPr>
              <a:t>One</a:t>
            </a:r>
            <a:r>
              <a:rPr sz="2400" spc="-9" dirty="0">
                <a:latin typeface="+mn-lt"/>
                <a:cs typeface="Calibri"/>
              </a:rPr>
              <a:t> weakness</a:t>
            </a:r>
            <a:r>
              <a:rPr sz="2400" spc="-4" dirty="0">
                <a:latin typeface="+mn-lt"/>
                <a:cs typeface="Calibri"/>
              </a:rPr>
              <a:t> of</a:t>
            </a:r>
            <a:r>
              <a:rPr sz="2400" spc="-9" dirty="0">
                <a:latin typeface="+mn-lt"/>
                <a:cs typeface="Calibri"/>
              </a:rPr>
              <a:t> </a:t>
            </a:r>
            <a:r>
              <a:rPr sz="2400" spc="-4" dirty="0">
                <a:latin typeface="+mn-lt"/>
                <a:cs typeface="Calibri"/>
              </a:rPr>
              <a:t>this </a:t>
            </a:r>
            <a:r>
              <a:rPr sz="2400" spc="-9" dirty="0">
                <a:latin typeface="+mn-lt"/>
                <a:cs typeface="Calibri"/>
              </a:rPr>
              <a:t>approach</a:t>
            </a:r>
            <a:r>
              <a:rPr sz="2400" spc="-4" dirty="0">
                <a:latin typeface="+mn-lt"/>
                <a:cs typeface="Calibri"/>
              </a:rPr>
              <a:t> is</a:t>
            </a:r>
            <a:r>
              <a:rPr sz="2400" spc="-9" dirty="0">
                <a:latin typeface="+mn-lt"/>
                <a:cs typeface="Calibri"/>
              </a:rPr>
              <a:t> that</a:t>
            </a:r>
            <a:r>
              <a:rPr sz="2400" spc="-4" dirty="0">
                <a:latin typeface="+mn-lt"/>
                <a:cs typeface="Calibri"/>
              </a:rPr>
              <a:t> the</a:t>
            </a:r>
            <a:r>
              <a:rPr sz="2400" spc="-9" dirty="0">
                <a:latin typeface="+mn-lt"/>
                <a:cs typeface="Calibri"/>
              </a:rPr>
              <a:t> </a:t>
            </a:r>
            <a:r>
              <a:rPr sz="2400" spc="-4" dirty="0">
                <a:latin typeface="+mn-lt"/>
                <a:cs typeface="Calibri"/>
              </a:rPr>
              <a:t>influence</a:t>
            </a:r>
            <a:r>
              <a:rPr sz="2400" spc="9" dirty="0">
                <a:latin typeface="+mn-lt"/>
                <a:cs typeface="Calibri"/>
              </a:rPr>
              <a:t> </a:t>
            </a:r>
            <a:r>
              <a:rPr sz="2400" spc="-4" dirty="0">
                <a:latin typeface="+mn-lt"/>
                <a:cs typeface="Calibri"/>
              </a:rPr>
              <a:t>of the </a:t>
            </a:r>
            <a:r>
              <a:rPr sz="2400" spc="-468" dirty="0">
                <a:latin typeface="+mn-lt"/>
                <a:cs typeface="Calibri"/>
              </a:rPr>
              <a:t> </a:t>
            </a:r>
            <a:r>
              <a:rPr sz="2400" spc="-18" dirty="0">
                <a:latin typeface="+mn-lt"/>
                <a:cs typeface="Calibri"/>
              </a:rPr>
              <a:t>context </a:t>
            </a:r>
            <a:r>
              <a:rPr sz="2400" spc="-9" dirty="0">
                <a:latin typeface="+mn-lt"/>
                <a:cs typeface="Calibri"/>
              </a:rPr>
              <a:t>vector</a:t>
            </a:r>
            <a:r>
              <a:rPr sz="2400" spc="31" dirty="0">
                <a:latin typeface="+mn-lt"/>
                <a:cs typeface="Calibri"/>
              </a:rPr>
              <a:t>, </a:t>
            </a:r>
            <a:r>
              <a:rPr sz="2400" dirty="0">
                <a:latin typeface="+mn-lt"/>
                <a:cs typeface="Calibri"/>
              </a:rPr>
              <a:t>will </a:t>
            </a:r>
            <a:r>
              <a:rPr sz="2400" spc="-9" dirty="0">
                <a:solidFill>
                  <a:srgbClr val="C00000"/>
                </a:solidFill>
                <a:latin typeface="+mn-lt"/>
                <a:cs typeface="Calibri"/>
              </a:rPr>
              <a:t>wane</a:t>
            </a:r>
            <a:r>
              <a:rPr sz="2400" spc="-9" dirty="0">
                <a:latin typeface="+mn-lt"/>
                <a:cs typeface="Calibri"/>
              </a:rPr>
              <a:t> </a:t>
            </a:r>
            <a:r>
              <a:rPr sz="2400" spc="-4" dirty="0">
                <a:latin typeface="+mn-lt"/>
                <a:cs typeface="Calibri"/>
              </a:rPr>
              <a:t>as the output sequence </a:t>
            </a:r>
            <a:r>
              <a:rPr sz="2400" dirty="0">
                <a:latin typeface="+mn-lt"/>
                <a:cs typeface="Calibri"/>
              </a:rPr>
              <a:t>is </a:t>
            </a:r>
            <a:r>
              <a:rPr sz="2400" spc="4" dirty="0">
                <a:latin typeface="+mn-lt"/>
                <a:cs typeface="Calibri"/>
              </a:rPr>
              <a:t> </a:t>
            </a:r>
            <a:r>
              <a:rPr sz="2400" spc="-13" dirty="0">
                <a:latin typeface="+mn-lt"/>
                <a:cs typeface="Calibri"/>
              </a:rPr>
              <a:t>generated</a:t>
            </a:r>
            <a:r>
              <a:rPr lang="en-US" sz="2400" spc="-13" dirty="0">
                <a:latin typeface="+mn-lt"/>
                <a:cs typeface="Calibri"/>
              </a:rPr>
              <a:t> (only </a:t>
            </a:r>
            <a:r>
              <a:rPr lang="en-US" sz="2400" spc="-13" dirty="0">
                <a:solidFill>
                  <a:srgbClr val="C00000"/>
                </a:solidFill>
                <a:latin typeface="+mn-lt"/>
                <a:cs typeface="Calibri"/>
              </a:rPr>
              <a:t>short term </a:t>
            </a:r>
            <a:r>
              <a:rPr lang="en-US" sz="2400" spc="-13" dirty="0">
                <a:latin typeface="+mn-lt"/>
                <a:cs typeface="Calibri"/>
              </a:rPr>
              <a:t>memory but </a:t>
            </a:r>
            <a:r>
              <a:rPr lang="en-US" sz="2400" spc="-13" dirty="0">
                <a:solidFill>
                  <a:srgbClr val="C00000"/>
                </a:solidFill>
                <a:latin typeface="+mn-lt"/>
                <a:cs typeface="Calibri"/>
              </a:rPr>
              <a:t>not long term</a:t>
            </a:r>
            <a:r>
              <a:rPr lang="en-US" sz="2400" spc="-13" dirty="0">
                <a:latin typeface="+mn-lt"/>
                <a:cs typeface="Calibri"/>
              </a:rPr>
              <a:t> memory)</a:t>
            </a:r>
            <a:r>
              <a:rPr sz="2400" spc="-13" dirty="0">
                <a:latin typeface="+mn-lt"/>
                <a:cs typeface="Calibri"/>
              </a:rPr>
              <a:t>.</a:t>
            </a:r>
            <a:endParaRPr sz="2400" dirty="0">
              <a:latin typeface="+mn-lt"/>
              <a:cs typeface="Calibri"/>
            </a:endParaRPr>
          </a:p>
          <a:p>
            <a:pPr marL="335634" marR="26896" indent="-302575" algn="just">
              <a:lnSpc>
                <a:spcPct val="99800"/>
              </a:lnSpc>
              <a:spcBef>
                <a:spcPts val="521"/>
              </a:spcBef>
              <a:buFont typeface="Arial MT"/>
              <a:buChar char="•"/>
              <a:tabLst>
                <a:tab pos="336194" algn="l"/>
              </a:tabLst>
            </a:pPr>
            <a:r>
              <a:rPr sz="2400" dirty="0">
                <a:latin typeface="+mn-lt"/>
                <a:cs typeface="Calibri"/>
              </a:rPr>
              <a:t>A </a:t>
            </a:r>
            <a:r>
              <a:rPr sz="2400" spc="-4" dirty="0">
                <a:latin typeface="+mn-lt"/>
                <a:cs typeface="Calibri"/>
              </a:rPr>
              <a:t>solution is </a:t>
            </a:r>
            <a:r>
              <a:rPr sz="2400" spc="-13" dirty="0">
                <a:latin typeface="+mn-lt"/>
                <a:cs typeface="Calibri"/>
              </a:rPr>
              <a:t>to </a:t>
            </a:r>
            <a:r>
              <a:rPr sz="2400" spc="-22" dirty="0">
                <a:latin typeface="+mn-lt"/>
                <a:cs typeface="Calibri"/>
              </a:rPr>
              <a:t>make </a:t>
            </a:r>
            <a:r>
              <a:rPr sz="2400" spc="-4" dirty="0">
                <a:latin typeface="+mn-lt"/>
                <a:cs typeface="Calibri"/>
              </a:rPr>
              <a:t>the </a:t>
            </a:r>
            <a:r>
              <a:rPr sz="2400" spc="-18" dirty="0">
                <a:solidFill>
                  <a:srgbClr val="C00000"/>
                </a:solidFill>
                <a:latin typeface="+mn-lt"/>
                <a:cs typeface="Calibri"/>
              </a:rPr>
              <a:t>context</a:t>
            </a:r>
            <a:r>
              <a:rPr sz="2400" spc="-18" dirty="0">
                <a:latin typeface="+mn-lt"/>
                <a:cs typeface="Calibri"/>
              </a:rPr>
              <a:t> </a:t>
            </a:r>
            <a:r>
              <a:rPr sz="2400" spc="-13" dirty="0">
                <a:latin typeface="+mn-lt"/>
                <a:cs typeface="Calibri"/>
              </a:rPr>
              <a:t>vector available at </a:t>
            </a:r>
            <a:r>
              <a:rPr sz="2400" dirty="0">
                <a:solidFill>
                  <a:srgbClr val="C00000"/>
                </a:solidFill>
                <a:latin typeface="+mn-lt"/>
                <a:cs typeface="Calibri"/>
              </a:rPr>
              <a:t>each </a:t>
            </a:r>
            <a:r>
              <a:rPr sz="2400" spc="4" dirty="0">
                <a:solidFill>
                  <a:srgbClr val="C00000"/>
                </a:solidFill>
                <a:latin typeface="+mn-lt"/>
                <a:cs typeface="Calibri"/>
              </a:rPr>
              <a:t> </a:t>
            </a:r>
            <a:r>
              <a:rPr sz="2400" spc="-13" dirty="0">
                <a:solidFill>
                  <a:srgbClr val="C00000"/>
                </a:solidFill>
                <a:latin typeface="+mn-lt"/>
                <a:cs typeface="Calibri"/>
              </a:rPr>
              <a:t>step </a:t>
            </a:r>
            <a:r>
              <a:rPr sz="2400" spc="-4" dirty="0">
                <a:latin typeface="+mn-lt"/>
                <a:cs typeface="Calibri"/>
              </a:rPr>
              <a:t>in the </a:t>
            </a:r>
            <a:r>
              <a:rPr sz="2400" spc="-9" dirty="0">
                <a:latin typeface="+mn-lt"/>
                <a:cs typeface="Calibri"/>
              </a:rPr>
              <a:t>decoding process </a:t>
            </a:r>
            <a:r>
              <a:rPr sz="2400" spc="-4" dirty="0">
                <a:latin typeface="+mn-lt"/>
                <a:cs typeface="Calibri"/>
              </a:rPr>
              <a:t>by adding it as </a:t>
            </a:r>
            <a:r>
              <a:rPr sz="2400" dirty="0">
                <a:latin typeface="+mn-lt"/>
                <a:cs typeface="Calibri"/>
              </a:rPr>
              <a:t>a </a:t>
            </a:r>
            <a:r>
              <a:rPr sz="2400" spc="-13" dirty="0">
                <a:latin typeface="+mn-lt"/>
                <a:cs typeface="Calibri"/>
              </a:rPr>
              <a:t>parameter to </a:t>
            </a:r>
            <a:r>
              <a:rPr sz="2400" spc="-468" dirty="0">
                <a:latin typeface="+mn-lt"/>
                <a:cs typeface="Calibri"/>
              </a:rPr>
              <a:t> </a:t>
            </a:r>
            <a:r>
              <a:rPr sz="2400" spc="-4" dirty="0">
                <a:latin typeface="+mn-lt"/>
                <a:cs typeface="Calibri"/>
              </a:rPr>
              <a:t>the</a:t>
            </a:r>
            <a:r>
              <a:rPr sz="2400" spc="-9" dirty="0">
                <a:latin typeface="+mn-lt"/>
                <a:cs typeface="Calibri"/>
              </a:rPr>
              <a:t> computation</a:t>
            </a:r>
            <a:r>
              <a:rPr sz="2400" spc="-22" dirty="0">
                <a:latin typeface="+mn-lt"/>
                <a:cs typeface="Calibri"/>
              </a:rPr>
              <a:t> </a:t>
            </a:r>
            <a:r>
              <a:rPr sz="2400" spc="-4" dirty="0">
                <a:latin typeface="+mn-lt"/>
                <a:cs typeface="Calibri"/>
              </a:rPr>
              <a:t>of the</a:t>
            </a:r>
            <a:r>
              <a:rPr sz="2400" spc="-9" dirty="0">
                <a:latin typeface="+mn-lt"/>
                <a:cs typeface="Calibri"/>
              </a:rPr>
              <a:t> current</a:t>
            </a:r>
            <a:r>
              <a:rPr sz="2400" spc="-4" dirty="0">
                <a:latin typeface="+mn-lt"/>
                <a:cs typeface="Calibri"/>
              </a:rPr>
              <a:t> hidden </a:t>
            </a:r>
            <a:r>
              <a:rPr sz="2400" spc="-18" dirty="0">
                <a:latin typeface="+mn-lt"/>
                <a:cs typeface="Calibri"/>
              </a:rPr>
              <a:t>state.</a:t>
            </a:r>
            <a:endParaRPr lang="en-US" sz="2400" spc="-18" dirty="0">
              <a:latin typeface="+mn-lt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8807195" y="6899209"/>
            <a:ext cx="282575" cy="2292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rgbClr val="898989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620"/>
              </a:lnSpc>
            </a:pPr>
            <a:fld id="{81D60167-4931-47E6-BA6A-407CBD079E47}" type="slidenum">
              <a:rPr lang="en-US" smtClean="0"/>
              <a:pPr marL="38100">
                <a:lnSpc>
                  <a:spcPts val="1620"/>
                </a:lnSpc>
              </a:pPr>
              <a:t>48</a:t>
            </a:fld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95CC85-FB62-863F-36D2-31C714348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67" y="4650044"/>
            <a:ext cx="5757521" cy="127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470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41D5C-CDE2-4100-F80E-04DDE8357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Term vs Short Term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382DD-E2A8-9971-41B5-1CD665E1C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Long term </a:t>
            </a:r>
            <a:r>
              <a:rPr lang="en-US" dirty="0"/>
              <a:t>memory is needed to represent the </a:t>
            </a:r>
            <a:r>
              <a:rPr lang="en-US" dirty="0">
                <a:solidFill>
                  <a:srgbClr val="C00000"/>
                </a:solidFill>
              </a:rPr>
              <a:t>context of the source </a:t>
            </a:r>
            <a:r>
              <a:rPr lang="en-US" dirty="0"/>
              <a:t>text</a:t>
            </a:r>
          </a:p>
          <a:p>
            <a:r>
              <a:rPr lang="en-US" dirty="0">
                <a:solidFill>
                  <a:srgbClr val="C00000"/>
                </a:solidFill>
              </a:rPr>
              <a:t>Short term </a:t>
            </a:r>
            <a:r>
              <a:rPr lang="en-US" dirty="0"/>
              <a:t>memory is needed to represent of </a:t>
            </a:r>
            <a:r>
              <a:rPr lang="en-US" dirty="0">
                <a:solidFill>
                  <a:srgbClr val="C00000"/>
                </a:solidFill>
              </a:rPr>
              <a:t>previous words in target</a:t>
            </a:r>
            <a:r>
              <a:rPr lang="en-US" dirty="0"/>
              <a:t> language</a:t>
            </a:r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2C21277-A52C-195F-BDF0-88ECA1A44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4804" y="4122928"/>
            <a:ext cx="6214902" cy="195776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A04DEDC-C021-CA99-712C-EC3FCBE37A67}"/>
              </a:ext>
            </a:extLst>
          </p:cNvPr>
          <p:cNvCxnSpPr>
            <a:cxnSpLocks/>
          </p:cNvCxnSpPr>
          <p:nvPr/>
        </p:nvCxnSpPr>
        <p:spPr>
          <a:xfrm>
            <a:off x="8873455" y="4755625"/>
            <a:ext cx="598714" cy="1077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7F4E364-2BBE-63BA-05A1-4E781440F8DF}"/>
              </a:ext>
            </a:extLst>
          </p:cNvPr>
          <p:cNvCxnSpPr>
            <a:cxnSpLocks/>
          </p:cNvCxnSpPr>
          <p:nvPr/>
        </p:nvCxnSpPr>
        <p:spPr>
          <a:xfrm>
            <a:off x="9703397" y="4815689"/>
            <a:ext cx="496722" cy="1017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C155B05-30F9-7F94-795D-816AA057C259}"/>
              </a:ext>
            </a:extLst>
          </p:cNvPr>
          <p:cNvCxnSpPr>
            <a:cxnSpLocks/>
          </p:cNvCxnSpPr>
          <p:nvPr/>
        </p:nvCxnSpPr>
        <p:spPr>
          <a:xfrm>
            <a:off x="10426262" y="4780949"/>
            <a:ext cx="558798" cy="1175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E876FB3-84CB-A332-8DA0-B10BA41717E4}"/>
              </a:ext>
            </a:extLst>
          </p:cNvPr>
          <p:cNvSpPr txBox="1"/>
          <p:nvPr/>
        </p:nvSpPr>
        <p:spPr>
          <a:xfrm>
            <a:off x="9828693" y="6511337"/>
            <a:ext cx="2477813" cy="368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context (long memory)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24A188-D4A5-A29F-FA81-49D7393D36F7}"/>
              </a:ext>
            </a:extLst>
          </p:cNvPr>
          <p:cNvSpPr txBox="1"/>
          <p:nvPr/>
        </p:nvSpPr>
        <p:spPr>
          <a:xfrm>
            <a:off x="5721303" y="6519593"/>
            <a:ext cx="4157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Hidden state in decoder (short memory)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3CEDB70-40FC-536C-911B-854215E52FA6}"/>
              </a:ext>
            </a:extLst>
          </p:cNvPr>
          <p:cNvCxnSpPr>
            <a:cxnSpLocks/>
          </p:cNvCxnSpPr>
          <p:nvPr/>
        </p:nvCxnSpPr>
        <p:spPr>
          <a:xfrm flipH="1">
            <a:off x="9140841" y="5267121"/>
            <a:ext cx="855383" cy="137784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F977249-5507-8739-17E4-99794BA003D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426262" y="5696607"/>
            <a:ext cx="641338" cy="81473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DD99F85-DC3D-6D82-8DB6-E1C73ABA216C}"/>
              </a:ext>
            </a:extLst>
          </p:cNvPr>
          <p:cNvSpPr txBox="1"/>
          <p:nvPr/>
        </p:nvSpPr>
        <p:spPr>
          <a:xfrm>
            <a:off x="8873792" y="3476597"/>
            <a:ext cx="22448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trained on sentences in second language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4E328A-451F-C836-341F-6384D05A5C08}"/>
              </a:ext>
            </a:extLst>
          </p:cNvPr>
          <p:cNvSpPr txBox="1"/>
          <p:nvPr/>
        </p:nvSpPr>
        <p:spPr>
          <a:xfrm>
            <a:off x="5721303" y="3503234"/>
            <a:ext cx="2170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trained on sentences in first language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767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>
            <a:extLst>
              <a:ext uri="{FF2B5EF4-FFF2-40B4-BE49-F238E27FC236}">
                <a16:creationId xmlns:a16="http://schemas.microsoft.com/office/drawing/2014/main" id="{1411008D-F8D2-BD20-7AC2-A51C1E8EC9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507728"/>
            <a:ext cx="11141467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5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800100" indent="-342900">
              <a:spcBef>
                <a:spcPct val="5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257300" indent="-342900">
              <a:spcBef>
                <a:spcPct val="5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714500" indent="-342900">
              <a:spcBef>
                <a:spcPct val="5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171700" indent="-342900">
              <a:spcBef>
                <a:spcPct val="5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628900" indent="-3429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3086100" indent="-3429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543300" indent="-3429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4000500" indent="-3429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indent="0" eaLnBrk="1" hangingPunct="1"/>
            <a:r>
              <a:rPr lang="en-US" altLang="en-US" dirty="0">
                <a:latin typeface="+mn-lt"/>
                <a:cs typeface="+mn-cs"/>
              </a:rPr>
              <a:t>In general, any time series may be decomposed into four components:</a:t>
            </a:r>
          </a:p>
          <a:p>
            <a:pPr marL="0" indent="0">
              <a:buNone/>
            </a:pPr>
            <a:r>
              <a:rPr lang="en-US" altLang="en-US" b="1" dirty="0">
                <a:latin typeface="+mn-lt"/>
                <a:cs typeface="+mn-cs"/>
              </a:rPr>
              <a:t>Trend</a:t>
            </a:r>
            <a:r>
              <a:rPr lang="en-US" altLang="en-US" dirty="0">
                <a:latin typeface="+mn-lt"/>
                <a:cs typeface="+mn-cs"/>
              </a:rPr>
              <a:t> : </a:t>
            </a:r>
            <a:r>
              <a:rPr lang="en-US" dirty="0">
                <a:latin typeface="+mn-lt"/>
              </a:rPr>
              <a:t>increasing or decreasing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long term pattern</a:t>
            </a:r>
          </a:p>
          <a:p>
            <a:pPr marL="0" indent="0">
              <a:buNone/>
            </a:pPr>
            <a:r>
              <a:rPr lang="en-US" altLang="en-US" b="1" dirty="0">
                <a:latin typeface="+mn-lt"/>
                <a:cs typeface="+mn-cs"/>
              </a:rPr>
              <a:t>Seasonal</a:t>
            </a:r>
            <a:r>
              <a:rPr lang="en-US" altLang="en-US" dirty="0">
                <a:latin typeface="+mn-lt"/>
                <a:cs typeface="+mn-cs"/>
              </a:rPr>
              <a:t> : </a:t>
            </a:r>
            <a:r>
              <a:rPr lang="en-US" dirty="0">
                <a:latin typeface="+mn-lt"/>
              </a:rPr>
              <a:t>regular fluctuations during the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same time periods</a:t>
            </a:r>
          </a:p>
          <a:p>
            <a:pPr marL="0" indent="0">
              <a:buNone/>
            </a:pPr>
            <a:r>
              <a:rPr lang="en-US" altLang="en-US" b="1" dirty="0">
                <a:latin typeface="+mn-lt"/>
                <a:cs typeface="+mn-cs"/>
              </a:rPr>
              <a:t>Cyclical</a:t>
            </a:r>
            <a:r>
              <a:rPr lang="en-US" altLang="en-US" dirty="0">
                <a:latin typeface="+mn-lt"/>
                <a:cs typeface="+mn-cs"/>
              </a:rPr>
              <a:t>: </a:t>
            </a:r>
            <a:r>
              <a:rPr lang="en-US" dirty="0">
                <a:latin typeface="+mn-lt"/>
              </a:rPr>
              <a:t>rises and falls that occur over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irregular, long-term intervals</a:t>
            </a:r>
          </a:p>
          <a:p>
            <a:pPr marL="0" indent="0" eaLnBrk="1" hangingPunct="1"/>
            <a:r>
              <a:rPr lang="en-US" altLang="en-US" b="1" dirty="0">
                <a:latin typeface="+mn-lt"/>
                <a:cs typeface="+mn-cs"/>
              </a:rPr>
              <a:t>Random</a:t>
            </a:r>
            <a:r>
              <a:rPr lang="en-US" altLang="en-US" dirty="0">
                <a:latin typeface="+mn-lt"/>
                <a:cs typeface="+mn-cs"/>
              </a:rPr>
              <a:t>: </a:t>
            </a:r>
            <a:r>
              <a:rPr lang="en-US" dirty="0">
                <a:latin typeface="+mn-lt"/>
              </a:rPr>
              <a:t>every time series has some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unpredictable</a:t>
            </a:r>
            <a:r>
              <a:rPr lang="en-US" dirty="0">
                <a:latin typeface="+mn-lt"/>
              </a:rPr>
              <a:t> component (random variable). </a:t>
            </a:r>
          </a:p>
          <a:p>
            <a:pPr marL="0" indent="0" eaLnBrk="1" hangingPunct="1"/>
            <a:endParaRPr lang="en-US" altLang="en-US" dirty="0">
              <a:latin typeface="+mn-lt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6F7D240-936F-5648-C4DD-C559741DC6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eaLnBrk="1" hangingPunct="1"/>
            <a:r>
              <a:rPr lang="en-GB" altLang="en-US" sz="4000" dirty="0"/>
              <a:t>Components of Time Series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7E833B-CB7B-B863-9F36-348CFAC29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39382"/>
            <a:ext cx="12192000" cy="1839599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3AE5D-D226-44EE-815E-8119686E4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401" y="0"/>
            <a:ext cx="10515600" cy="1325563"/>
          </a:xfrm>
        </p:spPr>
        <p:txBody>
          <a:bodyPr/>
          <a:lstStyle/>
          <a:p>
            <a:pPr marL="9525"/>
            <a:r>
              <a:rPr lang="en-CA" sz="4000" dirty="0"/>
              <a:t>Encoder Decoder Networks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86A4E-E451-4B99-B9E6-C71E265F7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230" y="1113925"/>
            <a:ext cx="11609540" cy="4974847"/>
          </a:xfrm>
        </p:spPr>
        <p:txBody>
          <a:bodyPr>
            <a:normAutofit/>
          </a:bodyPr>
          <a:lstStyle/>
          <a:p>
            <a:r>
              <a:rPr lang="en-US" b="1" dirty="0"/>
              <a:t>Encoder</a:t>
            </a:r>
            <a:r>
              <a:rPr lang="en-US" dirty="0"/>
              <a:t>: takes an input sequence and generates a </a:t>
            </a:r>
            <a:r>
              <a:rPr lang="en-US" dirty="0">
                <a:solidFill>
                  <a:srgbClr val="C00000"/>
                </a:solidFill>
              </a:rPr>
              <a:t>contextualized</a:t>
            </a:r>
            <a:r>
              <a:rPr lang="en-US" dirty="0"/>
              <a:t> representation of the inputs. </a:t>
            </a:r>
          </a:p>
          <a:p>
            <a:r>
              <a:rPr lang="en-US" b="1" dirty="0"/>
              <a:t>Context vector</a:t>
            </a:r>
            <a:r>
              <a:rPr lang="en-US" dirty="0"/>
              <a:t>:  conveys the </a:t>
            </a:r>
            <a:r>
              <a:rPr lang="en-US" dirty="0">
                <a:solidFill>
                  <a:srgbClr val="C00000"/>
                </a:solidFill>
              </a:rPr>
              <a:t>essence of the </a:t>
            </a:r>
            <a:r>
              <a:rPr lang="en-CA" dirty="0">
                <a:solidFill>
                  <a:srgbClr val="C00000"/>
                </a:solidFill>
              </a:rPr>
              <a:t>input </a:t>
            </a:r>
            <a:r>
              <a:rPr lang="en-CA" dirty="0"/>
              <a:t>to the decoder.</a:t>
            </a:r>
          </a:p>
          <a:p>
            <a:r>
              <a:rPr lang="en-CA" b="1" dirty="0"/>
              <a:t>D</a:t>
            </a:r>
            <a:r>
              <a:rPr lang="en-US" b="1" dirty="0" err="1"/>
              <a:t>ecoder</a:t>
            </a:r>
            <a:r>
              <a:rPr lang="en-US" dirty="0"/>
              <a:t>: takes the context vector and </a:t>
            </a:r>
            <a:r>
              <a:rPr lang="en-US" dirty="0">
                <a:solidFill>
                  <a:srgbClr val="C00000"/>
                </a:solidFill>
              </a:rPr>
              <a:t>autoregressively</a:t>
            </a:r>
            <a:r>
              <a:rPr lang="en-US" dirty="0"/>
              <a:t> (predict future values based on past ones) generates a sequence of outputs with arbitrary length</a:t>
            </a:r>
            <a:endParaRPr lang="en-C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1F36DD-5ED6-DD7E-3E8C-EC7E08186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526" y="3429000"/>
            <a:ext cx="7953375" cy="3105150"/>
          </a:xfrm>
          <a:prstGeom prst="rect">
            <a:avLst/>
          </a:prstGeom>
        </p:spPr>
      </p:pic>
      <p:pic>
        <p:nvPicPr>
          <p:cNvPr id="5" name="Content Placeholder 4" descr="A diagram of a decoder&#10;&#10;Description automatically generated">
            <a:extLst>
              <a:ext uri="{FF2B5EF4-FFF2-40B4-BE49-F238E27FC236}">
                <a16:creationId xmlns:a16="http://schemas.microsoft.com/office/drawing/2014/main" id="{71B79E6F-0924-48B9-6D46-54EC585EBD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099" y="4304371"/>
            <a:ext cx="3208240" cy="212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92659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F14BE-6A58-94C5-DF18-8C8D76B4ABC9}"/>
              </a:ext>
            </a:extLst>
          </p:cNvPr>
          <p:cNvSpPr txBox="1">
            <a:spLocks/>
          </p:cNvSpPr>
          <p:nvPr/>
        </p:nvSpPr>
        <p:spPr>
          <a:xfrm>
            <a:off x="681998" y="489857"/>
            <a:ext cx="10515600" cy="1325563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9525" eaLnBrk="1" hangingPunct="1"/>
            <a:r>
              <a:rPr lang="en-CA" sz="4000" dirty="0"/>
              <a:t>Encoder Decoder - </a:t>
            </a:r>
            <a:r>
              <a:rPr lang="en-US" sz="4000" dirty="0"/>
              <a:t>Conversation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225F53-04DB-88C3-58A0-768409A089D1}"/>
              </a:ext>
            </a:extLst>
          </p:cNvPr>
          <p:cNvSpPr txBox="1"/>
          <p:nvPr/>
        </p:nvSpPr>
        <p:spPr>
          <a:xfrm>
            <a:off x="838200" y="1590879"/>
            <a:ext cx="1126671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Encoder</a:t>
            </a:r>
            <a:r>
              <a:rPr lang="en-US" sz="2400" dirty="0"/>
              <a:t>: Trained on the </a:t>
            </a:r>
            <a:r>
              <a:rPr lang="en-US" sz="2400" dirty="0">
                <a:solidFill>
                  <a:srgbClr val="C00000"/>
                </a:solidFill>
              </a:rPr>
              <a:t>language sentences </a:t>
            </a:r>
            <a:r>
              <a:rPr lang="en-US" sz="2400" dirty="0"/>
              <a:t>to takes an input sentence (sequence of words) in the language and generates a </a:t>
            </a:r>
            <a:r>
              <a:rPr lang="en-US" sz="2400" dirty="0">
                <a:solidFill>
                  <a:srgbClr val="C00000"/>
                </a:solidFill>
              </a:rPr>
              <a:t>contextualized</a:t>
            </a:r>
            <a:r>
              <a:rPr lang="en-US" sz="2400" dirty="0"/>
              <a:t> representation of the sentence. </a:t>
            </a:r>
          </a:p>
          <a:p>
            <a:endParaRPr lang="en-CA" sz="2400" b="1" dirty="0"/>
          </a:p>
          <a:p>
            <a:r>
              <a:rPr lang="en-CA" sz="2400" b="1" dirty="0"/>
              <a:t>D</a:t>
            </a:r>
            <a:r>
              <a:rPr lang="en-US" sz="2400" b="1" dirty="0" err="1"/>
              <a:t>ecoder</a:t>
            </a:r>
            <a:r>
              <a:rPr lang="en-US" sz="2400" dirty="0"/>
              <a:t>: Trained on the </a:t>
            </a:r>
            <a:r>
              <a:rPr lang="en-US" sz="2400" dirty="0">
                <a:solidFill>
                  <a:srgbClr val="C00000"/>
                </a:solidFill>
              </a:rPr>
              <a:t>responses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C00000"/>
                </a:solidFill>
              </a:rPr>
              <a:t>autoregressively</a:t>
            </a:r>
            <a:r>
              <a:rPr lang="en-US" sz="2400" dirty="0"/>
              <a:t> create statements based on the </a:t>
            </a:r>
            <a:r>
              <a:rPr lang="en-US" sz="2400" dirty="0">
                <a:solidFill>
                  <a:srgbClr val="C00000"/>
                </a:solidFill>
              </a:rPr>
              <a:t>input context</a:t>
            </a:r>
            <a:endParaRPr lang="en-CA" sz="2400"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045986-389B-B521-F92B-0088709E7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953" y="3682093"/>
            <a:ext cx="894397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5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8807195" y="6899209"/>
            <a:ext cx="282575" cy="2292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rgbClr val="898989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620"/>
              </a:lnSpc>
            </a:pPr>
            <a:fld id="{81D60167-4931-47E6-BA6A-407CBD079E47}" type="slidenum">
              <a:rPr lang="en-US" smtClean="0"/>
              <a:pPr marL="38100">
                <a:lnSpc>
                  <a:spcPts val="1620"/>
                </a:lnSpc>
              </a:pPr>
              <a:t>52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4348" y="613938"/>
            <a:ext cx="6193491" cy="688424"/>
          </a:xfrm>
          <a:prstGeom prst="rect">
            <a:avLst/>
          </a:prstGeom>
        </p:spPr>
        <p:txBody>
          <a:bodyPr vert="horz" wrap="square" lIns="0" tIns="1120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-9" dirty="0"/>
              <a:t>Encoder‐Decoder</a:t>
            </a:r>
            <a:r>
              <a:rPr spc="-53" dirty="0"/>
              <a:t> </a:t>
            </a:r>
            <a:r>
              <a:rPr lang="en-US" spc="-13" dirty="0"/>
              <a:t>Training</a:t>
            </a:r>
            <a:endParaRPr spc="-13" dirty="0"/>
          </a:p>
        </p:txBody>
      </p:sp>
      <p:sp>
        <p:nvSpPr>
          <p:cNvPr id="3" name="object 3"/>
          <p:cNvSpPr txBox="1"/>
          <p:nvPr/>
        </p:nvSpPr>
        <p:spPr>
          <a:xfrm>
            <a:off x="994348" y="935186"/>
            <a:ext cx="10457794" cy="2646539"/>
          </a:xfrm>
          <a:prstGeom prst="rect">
            <a:avLst/>
          </a:prstGeom>
        </p:spPr>
        <p:txBody>
          <a:bodyPr vert="horz" wrap="square" lIns="0" tIns="121584" rIns="0" bIns="0" rtlCol="0">
            <a:spAutoFit/>
          </a:bodyPr>
          <a:lstStyle/>
          <a:p>
            <a:pPr marL="11206">
              <a:spcBef>
                <a:spcPts val="957"/>
              </a:spcBef>
            </a:pPr>
            <a:endParaRPr sz="2400" dirty="0">
              <a:latin typeface="Calibri"/>
              <a:cs typeface="Calibri"/>
            </a:endParaRPr>
          </a:p>
          <a:p>
            <a:pPr marL="320505" marR="4483" indent="-302575">
              <a:spcBef>
                <a:spcPts val="865"/>
              </a:spcBef>
              <a:buFont typeface="Arial MT"/>
              <a:buChar char="•"/>
              <a:tabLst>
                <a:tab pos="319945" algn="l"/>
                <a:tab pos="320505" algn="l"/>
              </a:tabLst>
            </a:pPr>
            <a:r>
              <a:rPr sz="2400" spc="-9" dirty="0">
                <a:latin typeface="Calibri"/>
                <a:cs typeface="Calibri"/>
              </a:rPr>
              <a:t>Encoder‐decoder</a:t>
            </a:r>
            <a:r>
              <a:rPr sz="2400" spc="22" dirty="0">
                <a:latin typeface="Calibri"/>
                <a:cs typeface="Calibri"/>
              </a:rPr>
              <a:t> </a:t>
            </a:r>
            <a:r>
              <a:rPr sz="2400" spc="-13" dirty="0">
                <a:latin typeface="Calibri"/>
                <a:cs typeface="Calibri"/>
              </a:rPr>
              <a:t>architectures</a:t>
            </a:r>
            <a:r>
              <a:rPr sz="2400" spc="9" dirty="0">
                <a:latin typeface="Calibri"/>
                <a:cs typeface="Calibri"/>
              </a:rPr>
              <a:t> </a:t>
            </a:r>
            <a:r>
              <a:rPr sz="2400" spc="-13" dirty="0">
                <a:latin typeface="Calibri"/>
                <a:cs typeface="Calibri"/>
              </a:rPr>
              <a:t>are</a:t>
            </a:r>
            <a:r>
              <a:rPr sz="2400" spc="9" dirty="0">
                <a:latin typeface="Calibri"/>
                <a:cs typeface="Calibri"/>
              </a:rPr>
              <a:t> </a:t>
            </a:r>
            <a:r>
              <a:rPr sz="2400" spc="-13" dirty="0">
                <a:latin typeface="Calibri"/>
                <a:cs typeface="Calibri"/>
              </a:rPr>
              <a:t>trained</a:t>
            </a:r>
            <a:r>
              <a:rPr sz="2400" spc="4" dirty="0">
                <a:latin typeface="Calibri"/>
                <a:cs typeface="Calibri"/>
              </a:rPr>
              <a:t> </a:t>
            </a:r>
            <a:r>
              <a:rPr sz="2400" spc="-4" dirty="0">
                <a:solidFill>
                  <a:srgbClr val="C00000"/>
                </a:solidFill>
                <a:latin typeface="Calibri"/>
                <a:cs typeface="Calibri"/>
              </a:rPr>
              <a:t>end‐to‐end</a:t>
            </a:r>
            <a:r>
              <a:rPr lang="en-US" sz="2400" spc="-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endParaRPr sz="2400" dirty="0">
              <a:solidFill>
                <a:srgbClr val="C00000"/>
              </a:solidFill>
              <a:latin typeface="Calibri"/>
              <a:cs typeface="Calibri"/>
            </a:endParaRPr>
          </a:p>
          <a:p>
            <a:pPr marL="320505" marR="141762" indent="-302575">
              <a:spcBef>
                <a:spcPts val="512"/>
              </a:spcBef>
              <a:buFont typeface="Arial MT"/>
              <a:buChar char="•"/>
              <a:tabLst>
                <a:tab pos="319945" algn="l"/>
                <a:tab pos="320505" algn="l"/>
              </a:tabLst>
            </a:pPr>
            <a:r>
              <a:rPr sz="2400" spc="-13" dirty="0">
                <a:latin typeface="Calibri"/>
                <a:cs typeface="Calibri"/>
              </a:rPr>
              <a:t>Each</a:t>
            </a:r>
            <a:r>
              <a:rPr sz="2400" spc="-4" dirty="0">
                <a:latin typeface="Calibri"/>
                <a:cs typeface="Calibri"/>
              </a:rPr>
              <a:t> </a:t>
            </a:r>
            <a:r>
              <a:rPr sz="2400" spc="-13" dirty="0">
                <a:solidFill>
                  <a:srgbClr val="C00000"/>
                </a:solidFill>
                <a:latin typeface="Calibri"/>
                <a:cs typeface="Calibri"/>
              </a:rPr>
              <a:t>training</a:t>
            </a:r>
            <a:r>
              <a:rPr sz="2400" spc="-18" dirty="0">
                <a:latin typeface="Calibri"/>
                <a:cs typeface="Calibri"/>
              </a:rPr>
              <a:t> </a:t>
            </a:r>
            <a:r>
              <a:rPr sz="2400" spc="-13" dirty="0">
                <a:latin typeface="Calibri"/>
                <a:cs typeface="Calibri"/>
              </a:rPr>
              <a:t>example</a:t>
            </a:r>
            <a:r>
              <a:rPr sz="2400" spc="-4" dirty="0">
                <a:latin typeface="Calibri"/>
                <a:cs typeface="Calibri"/>
              </a:rPr>
              <a:t> is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" dirty="0">
                <a:latin typeface="Calibri"/>
                <a:cs typeface="Calibri"/>
              </a:rPr>
              <a:t> tuple of </a:t>
            </a:r>
            <a:r>
              <a:rPr sz="2400" spc="-9" dirty="0">
                <a:solidFill>
                  <a:srgbClr val="C00000"/>
                </a:solidFill>
                <a:latin typeface="Calibri"/>
                <a:cs typeface="Calibri"/>
              </a:rPr>
              <a:t>paired</a:t>
            </a:r>
            <a:r>
              <a:rPr sz="2400" spc="-4" dirty="0">
                <a:latin typeface="Calibri"/>
                <a:cs typeface="Calibri"/>
              </a:rPr>
              <a:t> strings,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-4" dirty="0">
                <a:latin typeface="Calibri"/>
                <a:cs typeface="Calibri"/>
              </a:rPr>
              <a:t> </a:t>
            </a:r>
            <a:r>
              <a:rPr sz="2400" spc="-9" dirty="0">
                <a:solidFill>
                  <a:srgbClr val="C00000"/>
                </a:solidFill>
                <a:latin typeface="Calibri"/>
                <a:cs typeface="Calibri"/>
              </a:rPr>
              <a:t>source</a:t>
            </a:r>
            <a:r>
              <a:rPr sz="2400" spc="-9" dirty="0">
                <a:latin typeface="Calibri"/>
                <a:cs typeface="Calibri"/>
              </a:rPr>
              <a:t> </a:t>
            </a:r>
            <a:r>
              <a:rPr sz="2400" spc="-468" dirty="0">
                <a:latin typeface="Calibri"/>
                <a:cs typeface="Calibri"/>
              </a:rPr>
              <a:t> </a:t>
            </a:r>
            <a:r>
              <a:rPr sz="2400" spc="-4" dirty="0">
                <a:latin typeface="Calibri"/>
                <a:cs typeface="Calibri"/>
              </a:rPr>
              <a:t>and</a:t>
            </a:r>
            <a:r>
              <a:rPr sz="2400" spc="-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" dirty="0">
                <a:latin typeface="Calibri"/>
                <a:cs typeface="Calibri"/>
              </a:rPr>
              <a:t> </a:t>
            </a:r>
            <a:r>
              <a:rPr sz="2400" spc="-13" dirty="0">
                <a:solidFill>
                  <a:srgbClr val="C00000"/>
                </a:solidFill>
                <a:latin typeface="Calibri"/>
                <a:cs typeface="Calibri"/>
              </a:rPr>
              <a:t>target</a:t>
            </a:r>
            <a:r>
              <a:rPr sz="2400" spc="-13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  <a:p>
            <a:pPr marL="421363" marR="504852" lvl="1">
              <a:spcBef>
                <a:spcPts val="507"/>
              </a:spcBef>
              <a:tabLst>
                <a:tab pos="723378" algn="l"/>
                <a:tab pos="723938" algn="l"/>
              </a:tabLst>
            </a:pPr>
            <a:r>
              <a:rPr lang="en-US" sz="2400" spc="-13" dirty="0">
                <a:latin typeface="Calibri"/>
                <a:cs typeface="Calibri"/>
              </a:rPr>
              <a:t>E.g., f</a:t>
            </a:r>
            <a:r>
              <a:rPr sz="2400" spc="-13" dirty="0">
                <a:latin typeface="Calibri"/>
                <a:cs typeface="Calibri"/>
              </a:rPr>
              <a:t>or </a:t>
            </a:r>
            <a:r>
              <a:rPr sz="2400" dirty="0">
                <a:latin typeface="Calibri"/>
                <a:cs typeface="Calibri"/>
              </a:rPr>
              <a:t>machine </a:t>
            </a:r>
            <a:r>
              <a:rPr sz="2400" spc="-9" dirty="0">
                <a:latin typeface="Calibri"/>
                <a:cs typeface="Calibri"/>
              </a:rPr>
              <a:t>translation, </a:t>
            </a:r>
            <a:r>
              <a:rPr sz="2400" spc="-4" dirty="0">
                <a:latin typeface="Calibri"/>
                <a:cs typeface="Calibri"/>
              </a:rPr>
              <a:t>the </a:t>
            </a:r>
            <a:r>
              <a:rPr sz="2400" spc="-13" dirty="0">
                <a:latin typeface="Calibri"/>
                <a:cs typeface="Calibri"/>
              </a:rPr>
              <a:t>training data </a:t>
            </a:r>
            <a:r>
              <a:rPr sz="2400" spc="-9" dirty="0">
                <a:latin typeface="Calibri"/>
                <a:cs typeface="Calibri"/>
              </a:rPr>
              <a:t>typically </a:t>
            </a:r>
            <a:r>
              <a:rPr sz="2400" spc="-4" dirty="0">
                <a:latin typeface="Calibri"/>
                <a:cs typeface="Calibri"/>
              </a:rPr>
              <a:t> </a:t>
            </a:r>
            <a:r>
              <a:rPr sz="2400" spc="-9" dirty="0">
                <a:latin typeface="Calibri"/>
                <a:cs typeface="Calibri"/>
              </a:rPr>
              <a:t>consists</a:t>
            </a:r>
            <a:r>
              <a:rPr sz="2400" spc="-13" dirty="0">
                <a:latin typeface="Calibri"/>
                <a:cs typeface="Calibri"/>
              </a:rPr>
              <a:t> </a:t>
            </a:r>
            <a:r>
              <a:rPr sz="2400" spc="-4" dirty="0">
                <a:latin typeface="Calibri"/>
                <a:cs typeface="Calibri"/>
              </a:rPr>
              <a:t>of</a:t>
            </a:r>
            <a:r>
              <a:rPr sz="2400" spc="-9" dirty="0">
                <a:latin typeface="Calibri"/>
                <a:cs typeface="Calibri"/>
              </a:rPr>
              <a:t> </a:t>
            </a:r>
            <a:r>
              <a:rPr sz="2400" spc="-4" dirty="0">
                <a:latin typeface="Calibri"/>
                <a:cs typeface="Calibri"/>
              </a:rPr>
              <a:t>sets</a:t>
            </a:r>
            <a:r>
              <a:rPr sz="2400" spc="-13" dirty="0">
                <a:latin typeface="Calibri"/>
                <a:cs typeface="Calibri"/>
              </a:rPr>
              <a:t> </a:t>
            </a:r>
            <a:r>
              <a:rPr sz="2400" spc="-4" dirty="0">
                <a:latin typeface="Calibri"/>
                <a:cs typeface="Calibri"/>
              </a:rPr>
              <a:t>of</a:t>
            </a:r>
            <a:r>
              <a:rPr sz="2400" spc="-9" dirty="0">
                <a:latin typeface="Calibri"/>
                <a:cs typeface="Calibri"/>
              </a:rPr>
              <a:t> sentences</a:t>
            </a:r>
            <a:r>
              <a:rPr sz="2400" spc="9" dirty="0">
                <a:latin typeface="Calibri"/>
                <a:cs typeface="Calibri"/>
              </a:rPr>
              <a:t> </a:t>
            </a:r>
            <a:r>
              <a:rPr sz="2400" spc="-4" dirty="0">
                <a:latin typeface="Calibri"/>
                <a:cs typeface="Calibri"/>
              </a:rPr>
              <a:t>and</a:t>
            </a:r>
            <a:r>
              <a:rPr sz="2400" spc="-13" dirty="0">
                <a:latin typeface="Calibri"/>
                <a:cs typeface="Calibri"/>
              </a:rPr>
              <a:t> </a:t>
            </a:r>
            <a:r>
              <a:rPr sz="2400" spc="-4" dirty="0">
                <a:latin typeface="Calibri"/>
                <a:cs typeface="Calibri"/>
              </a:rPr>
              <a:t>their</a:t>
            </a:r>
            <a:r>
              <a:rPr sz="2400" spc="-9" dirty="0">
                <a:latin typeface="Calibri"/>
                <a:cs typeface="Calibri"/>
              </a:rPr>
              <a:t> translations.</a:t>
            </a:r>
            <a:endParaRPr sz="2400" dirty="0">
              <a:latin typeface="Calibri"/>
              <a:cs typeface="Calibri"/>
            </a:endParaRPr>
          </a:p>
          <a:p>
            <a:pPr marL="17930" marR="97495">
              <a:spcBef>
                <a:spcPts val="507"/>
              </a:spcBef>
              <a:tabLst>
                <a:tab pos="319945" algn="l"/>
                <a:tab pos="320505" algn="l"/>
              </a:tabLst>
            </a:pPr>
            <a:endParaRPr sz="2400" dirty="0">
              <a:latin typeface="Calibri"/>
              <a:cs typeface="Calibri"/>
            </a:endParaRPr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A78C84F9-15D7-5B7F-13D3-293F6531759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93461" y="3321269"/>
            <a:ext cx="6326921" cy="3250647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0337F-A640-29BB-D958-F1F00BD45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039" y="514880"/>
            <a:ext cx="7433309" cy="461665"/>
          </a:xfrm>
        </p:spPr>
        <p:txBody>
          <a:bodyPr/>
          <a:lstStyle/>
          <a:p>
            <a:r>
              <a:rPr lang="en-US" dirty="0"/>
              <a:t>Teacher Forcing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52A2A-B95D-4E6D-E3BA-3014A3344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8994" y="1187862"/>
            <a:ext cx="7262648" cy="4924425"/>
          </a:xfrm>
        </p:spPr>
        <p:txBody>
          <a:bodyPr/>
          <a:lstStyle/>
          <a:p>
            <a:r>
              <a:rPr lang="en-US" dirty="0"/>
              <a:t>Teacher forcing involves </a:t>
            </a:r>
            <a:r>
              <a:rPr lang="en-US" dirty="0">
                <a:solidFill>
                  <a:srgbClr val="C00000"/>
                </a:solidFill>
              </a:rPr>
              <a:t>feeding observed sequence </a:t>
            </a:r>
            <a:r>
              <a:rPr lang="en-US" dirty="0"/>
              <a:t>values (i.e. ground-truth samples) back into the RNN after each step, thus </a:t>
            </a:r>
            <a:r>
              <a:rPr lang="en-US" dirty="0">
                <a:solidFill>
                  <a:srgbClr val="C00000"/>
                </a:solidFill>
              </a:rPr>
              <a:t>forcing</a:t>
            </a:r>
            <a:r>
              <a:rPr lang="en-US" dirty="0"/>
              <a:t> the RNN to stay </a:t>
            </a:r>
            <a:r>
              <a:rPr lang="en-US" dirty="0">
                <a:solidFill>
                  <a:srgbClr val="C00000"/>
                </a:solidFill>
              </a:rPr>
              <a:t>close to the true </a:t>
            </a:r>
            <a:r>
              <a:rPr lang="en-US" dirty="0"/>
              <a:t>sequence.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During training, the model is given the </a:t>
            </a:r>
            <a:r>
              <a:rPr lang="en-US" dirty="0">
                <a:solidFill>
                  <a:srgbClr val="C00000"/>
                </a:solidFill>
              </a:rPr>
              <a:t>actual</a:t>
            </a:r>
            <a:r>
              <a:rPr lang="en-US" dirty="0"/>
              <a:t> target (correct) sequence as input at each step </a:t>
            </a:r>
            <a:r>
              <a:rPr lang="en-US" dirty="0">
                <a:solidFill>
                  <a:srgbClr val="C00000"/>
                </a:solidFill>
              </a:rPr>
              <a:t>instead</a:t>
            </a:r>
            <a:r>
              <a:rPr lang="en-US" dirty="0"/>
              <a:t> of its previously </a:t>
            </a:r>
            <a:r>
              <a:rPr lang="en-US" dirty="0">
                <a:solidFill>
                  <a:srgbClr val="C00000"/>
                </a:solidFill>
              </a:rPr>
              <a:t>generated</a:t>
            </a:r>
            <a:r>
              <a:rPr lang="en-US" dirty="0"/>
              <a:t> tokens in teacher forcing.  </a:t>
            </a:r>
          </a:p>
          <a:p>
            <a:endParaRPr lang="en-US" dirty="0"/>
          </a:p>
        </p:txBody>
      </p:sp>
      <p:pic>
        <p:nvPicPr>
          <p:cNvPr id="5" name="Picture 4" descr="A diagram of a teacher marching&#10;&#10;Description automatically generated with medium confidence">
            <a:extLst>
              <a:ext uri="{FF2B5EF4-FFF2-40B4-BE49-F238E27FC236}">
                <a16:creationId xmlns:a16="http://schemas.microsoft.com/office/drawing/2014/main" id="{7E2624B4-DAEA-76EE-8F95-E8D5E242A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354" y="976545"/>
            <a:ext cx="3366091" cy="576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0109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7F6C8D-61F4-6CD5-F019-912E8664C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98" y="3370775"/>
            <a:ext cx="3335992" cy="23921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490B5E-2138-1EF1-2F37-436709D43B52}"/>
              </a:ext>
            </a:extLst>
          </p:cNvPr>
          <p:cNvSpPr txBox="1"/>
          <p:nvPr/>
        </p:nvSpPr>
        <p:spPr>
          <a:xfrm>
            <a:off x="10340910" y="6424751"/>
            <a:ext cx="1570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kern="0" dirty="0">
                <a:solidFill>
                  <a:schemeClr val="accent1"/>
                </a:solidFill>
                <a:latin typeface="Arial"/>
                <a:ea typeface="Arial"/>
                <a:sym typeface="Arial"/>
              </a:rPr>
              <a:t>Real Output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ECD9F2-B955-B8CE-00A4-431A225235E3}"/>
              </a:ext>
            </a:extLst>
          </p:cNvPr>
          <p:cNvSpPr txBox="1"/>
          <p:nvPr/>
        </p:nvSpPr>
        <p:spPr>
          <a:xfrm>
            <a:off x="10434144" y="5897016"/>
            <a:ext cx="1477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Error (E)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A84931B-A51E-49B0-5888-0D9B5BF19BF2}"/>
              </a:ext>
            </a:extLst>
          </p:cNvPr>
          <p:cNvCxnSpPr>
            <a:cxnSpLocks/>
          </p:cNvCxnSpPr>
          <p:nvPr/>
        </p:nvCxnSpPr>
        <p:spPr>
          <a:xfrm>
            <a:off x="11385492" y="5762901"/>
            <a:ext cx="0" cy="66185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A03EB2-A4A4-D5BE-A72B-66BAB0BD7720}"/>
                  </a:ext>
                </a:extLst>
              </p:cNvPr>
              <p:cNvSpPr txBox="1"/>
              <p:nvPr/>
            </p:nvSpPr>
            <p:spPr>
              <a:xfrm>
                <a:off x="683952" y="3613316"/>
                <a:ext cx="7347858" cy="31043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ptos Narrow" panose="020B0004020202020204" pitchFamily="34" charset="0"/>
                  </a:rPr>
                  <a:t>Output = </a:t>
                </a:r>
                <a:r>
                  <a:rPr lang="en-US" sz="2000" b="0" i="0" u="none" strike="noStrike" dirty="0" err="1">
                    <a:solidFill>
                      <a:srgbClr val="000000"/>
                    </a:solidFill>
                    <a:effectLst/>
                    <a:latin typeface="Aptos Narrow" panose="020B0004020202020204" pitchFamily="34" charset="0"/>
                  </a:rPr>
                  <a:t>Relu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ptos Narrow" panose="020B0004020202020204" pitchFamily="34" charset="0"/>
                  </a:rPr>
                  <a:t>(</a:t>
                </a:r>
                <a:r>
                  <a:rPr lang="en-US" sz="2000" b="0" i="0" u="none" strike="noStrike" dirty="0" err="1">
                    <a:solidFill>
                      <a:srgbClr val="000000"/>
                    </a:solidFill>
                    <a:effectLst/>
                    <a:latin typeface="Aptos Narrow" panose="020B0004020202020204" pitchFamily="34" charset="0"/>
                  </a:rPr>
                  <a:t>Relu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ptos Narrow" panose="020B0004020202020204" pitchFamily="34" charset="0"/>
                  </a:rPr>
                  <a:t>(</a:t>
                </a:r>
                <a:r>
                  <a:rPr lang="en-US" sz="2000" b="0" i="0" u="none" strike="noStrike" dirty="0" err="1">
                    <a:solidFill>
                      <a:srgbClr val="000000"/>
                    </a:solidFill>
                    <a:effectLst/>
                    <a:latin typeface="Aptos Narrow" panose="020B0004020202020204" pitchFamily="34" charset="0"/>
                  </a:rPr>
                  <a:t>Relu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ptos Narrow" panose="020B0004020202020204" pitchFamily="34" charset="0"/>
                  </a:rPr>
                  <a:t>(x1*w1) * </a:t>
                </a:r>
                <a:r>
                  <a:rPr lang="en-US" sz="2000" b="0" i="0" u="none" strike="noStrike" dirty="0">
                    <a:solidFill>
                      <a:srgbClr val="C00000"/>
                    </a:solidFill>
                    <a:effectLst/>
                    <a:latin typeface="Aptos Narrow" panose="020B0004020202020204" pitchFamily="34" charset="0"/>
                  </a:rPr>
                  <a:t>W2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ptos Narrow" panose="020B0004020202020204" pitchFamily="34" charset="0"/>
                  </a:rPr>
                  <a:t> + x2*W1)* </a:t>
                </a:r>
                <a:r>
                  <a:rPr lang="en-US" sz="2000" b="0" i="0" u="none" strike="noStrike" dirty="0">
                    <a:solidFill>
                      <a:srgbClr val="C00000"/>
                    </a:solidFill>
                    <a:effectLst/>
                    <a:latin typeface="Aptos Narrow" panose="020B0004020202020204" pitchFamily="34" charset="0"/>
                  </a:rPr>
                  <a:t>W2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ptos Narrow" panose="020B0004020202020204" pitchFamily="34" charset="0"/>
                  </a:rPr>
                  <a:t> + x3*w1) </a:t>
                </a:r>
                <a:endParaRPr lang="en-US" sz="2000" dirty="0">
                  <a:solidFill>
                    <a:srgbClr val="000000"/>
                  </a:solidFill>
                  <a:latin typeface="Aptos Narrow" panose="020B00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ptos Narrow" panose="020B0004020202020204" pitchFamily="34" charset="0"/>
                  </a:rPr>
                  <a:t>W</a:t>
                </a:r>
                <a:r>
                  <a:rPr lang="en-US" sz="1200" b="0" i="0" u="none" strike="noStrike" dirty="0">
                    <a:solidFill>
                      <a:srgbClr val="000000"/>
                    </a:solidFill>
                    <a:effectLst/>
                    <a:latin typeface="Aptos Narrow" panose="020B0004020202020204" pitchFamily="34" charset="0"/>
                  </a:rPr>
                  <a:t>1 = 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ptos Narrow" panose="020B0004020202020204" pitchFamily="34" charset="0"/>
                  </a:rPr>
                  <a:t>w</a:t>
                </a:r>
                <a:r>
                  <a:rPr lang="en-US" sz="1200" b="0" i="0" u="none" strike="noStrike" dirty="0">
                    <a:solidFill>
                      <a:srgbClr val="000000"/>
                    </a:solidFill>
                    <a:effectLst/>
                    <a:latin typeface="Aptos Narrow" panose="020B0004020202020204" pitchFamily="34" charset="0"/>
                  </a:rPr>
                  <a:t>1 -  </a:t>
                </a:r>
                <a:r>
                  <a:rPr lang="en-US" sz="1800" b="0" i="0" u="none" strike="noStrike" dirty="0">
                    <a:solidFill>
                      <a:srgbClr val="000000"/>
                    </a:solidFill>
                    <a:effectLst/>
                    <a:latin typeface="Aptos Narrow" panose="020B0004020202020204" pitchFamily="34" charset="0"/>
                  </a:rPr>
                  <a:t>Learning Rate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sz="1800" b="0" i="0" dirty="0">
                  <a:solidFill>
                    <a:srgbClr val="C00000"/>
                  </a:solidFill>
                  <a:latin typeface="Aptos Narrow" panose="020B00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C00000"/>
                    </a:solidFill>
                  </a:rPr>
                  <a:t>Rule Chain: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𝑜𝑢𝑡𝑝𝑢𝑡</m:t>
                        </m:r>
                      </m:den>
                    </m:f>
                  </m:oMath>
                </a14:m>
                <a:r>
                  <a:rPr lang="en-US" sz="200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  *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 </m:t>
                    </m:r>
                  </m:oMath>
                </a14:m>
                <a:endParaRPr lang="en-US" sz="20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𝑖𝑛𝑐𝑙𝑢𝑑𝑒𝑠</m:t>
                    </m:r>
                  </m:oMath>
                </a14:m>
                <a:r>
                  <a:rPr lang="en-US" sz="2000" b="0" dirty="0"/>
                  <a:t> many multiplications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/>
                  <a:t> (</a:t>
                </a:r>
                <a:r>
                  <a:rPr lang="en-US" sz="2000" dirty="0"/>
                  <a:t>e.g.,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50</m:t>
                        </m:r>
                      </m:sup>
                    </m:sSup>
                  </m:oMath>
                </a14:m>
                <a:r>
                  <a:rPr lang="en-US" sz="2000" b="0" dirty="0"/>
                  <a:t>)</a:t>
                </a:r>
              </a:p>
              <a:p>
                <a:pPr marL="0" indent="0">
                  <a:buNone/>
                </a:pPr>
                <a:endParaRPr lang="en-US" sz="2000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en-US" sz="2000" b="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</a:rPr>
                  <a:t> is between 0 and 1 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b="0" dirty="0">
                    <a:solidFill>
                      <a:schemeClr val="tx1"/>
                    </a:solidFill>
                  </a:rPr>
                  <a:t> would be very </a:t>
                </a:r>
                <a:r>
                  <a:rPr lang="en-US" sz="2000" b="0" dirty="0">
                    <a:solidFill>
                      <a:srgbClr val="C00000"/>
                    </a:solidFill>
                  </a:rPr>
                  <a:t>small</a:t>
                </a:r>
                <a:r>
                  <a:rPr lang="en-US" sz="2000" b="0" dirty="0">
                    <a:solidFill>
                      <a:schemeClr val="tx1"/>
                    </a:solidFill>
                  </a:rPr>
                  <a:t> (vanishing)</a:t>
                </a:r>
              </a:p>
              <a:p>
                <a:pPr marL="0" indent="0">
                  <a:buNone/>
                </a:pPr>
                <a:r>
                  <a:rPr lang="en-US" sz="2000" b="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</a:rPr>
                  <a:t> is bigger </a:t>
                </a:r>
                <a:r>
                  <a:rPr lang="en-US" sz="2000" dirty="0">
                    <a:solidFill>
                      <a:schemeClr val="tx1"/>
                    </a:solidFill>
                  </a:rPr>
                  <a:t>than 1 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b="0" dirty="0">
                    <a:solidFill>
                      <a:schemeClr val="tx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would be </a:t>
                </a:r>
                <a:r>
                  <a:rPr lang="en-US" sz="2000" b="0" dirty="0">
                    <a:solidFill>
                      <a:schemeClr val="tx1"/>
                    </a:solidFill>
                  </a:rPr>
                  <a:t>very </a:t>
                </a:r>
                <a:r>
                  <a:rPr lang="en-US" sz="2000" b="0" dirty="0">
                    <a:solidFill>
                      <a:srgbClr val="C00000"/>
                    </a:solidFill>
                  </a:rPr>
                  <a:t>large</a:t>
                </a:r>
                <a:r>
                  <a:rPr lang="en-US" sz="2000" b="0" dirty="0">
                    <a:solidFill>
                      <a:schemeClr val="tx1"/>
                    </a:solidFill>
                  </a:rPr>
                  <a:t> (exploding)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A03EB2-A4A4-D5BE-A72B-66BAB0BD7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952" y="3613316"/>
                <a:ext cx="7347858" cy="3104376"/>
              </a:xfrm>
              <a:prstGeom prst="rect">
                <a:avLst/>
              </a:prstGeom>
              <a:blipFill>
                <a:blip r:embed="rId4"/>
                <a:stretch>
                  <a:fillRect l="-829" t="-1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809C647-3195-8D09-A7E6-7CF5098ADCDA}"/>
              </a:ext>
            </a:extLst>
          </p:cNvPr>
          <p:cNvSpPr txBox="1"/>
          <p:nvPr/>
        </p:nvSpPr>
        <p:spPr>
          <a:xfrm>
            <a:off x="348341" y="1082534"/>
            <a:ext cx="11843659" cy="2780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6725" marR="3810" indent="-457200"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en-US" sz="2800" dirty="0"/>
              <a:t>In backpropagation, the recurrence multiplication of gradients can result in </a:t>
            </a:r>
            <a:r>
              <a:rPr lang="en-US" sz="2800" dirty="0">
                <a:latin typeface="+mn-lt"/>
              </a:rPr>
              <a:t>difficulties called </a:t>
            </a:r>
            <a:r>
              <a:rPr lang="en-US" sz="2800" dirty="0">
                <a:solidFill>
                  <a:srgbClr val="C00000"/>
                </a:solidFill>
                <a:latin typeface="+mn-lt"/>
              </a:rPr>
              <a:t>exploding</a:t>
            </a:r>
            <a:r>
              <a:rPr lang="en-US" sz="2800" dirty="0">
                <a:latin typeface="+mn-lt"/>
              </a:rPr>
              <a:t> and </a:t>
            </a:r>
            <a:r>
              <a:rPr lang="en-US" sz="2800" dirty="0">
                <a:solidFill>
                  <a:srgbClr val="C00000"/>
                </a:solidFill>
                <a:latin typeface="+mn-lt"/>
              </a:rPr>
              <a:t>vanishing</a:t>
            </a:r>
            <a:r>
              <a:rPr lang="en-US" sz="2800" dirty="0">
                <a:latin typeface="+mn-lt"/>
              </a:rPr>
              <a:t> gradient problem</a:t>
            </a:r>
          </a:p>
          <a:p>
            <a:pPr marL="466725" marR="3810" indent="-457200"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en-US" sz="2800" dirty="0">
                <a:latin typeface="Calibri"/>
                <a:cs typeface="Calibri"/>
              </a:rPr>
              <a:t>In vanishing gradients</a:t>
            </a:r>
            <a:r>
              <a:rPr lang="en-US" sz="2800" spc="-8" dirty="0">
                <a:latin typeface="Calibri"/>
                <a:cs typeface="Calibri"/>
              </a:rPr>
              <a:t>, </a:t>
            </a:r>
            <a:r>
              <a:rPr lang="en-US" sz="2800" dirty="0">
                <a:latin typeface="Calibri"/>
                <a:cs typeface="Calibri"/>
              </a:rPr>
              <a:t>the</a:t>
            </a:r>
            <a:r>
              <a:rPr lang="en-US" sz="2800" spc="-41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gradient</a:t>
            </a:r>
            <a:r>
              <a:rPr lang="en-US" sz="2800" spc="-34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of</a:t>
            </a:r>
            <a:r>
              <a:rPr lang="en-US" sz="2800" spc="-34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a</a:t>
            </a:r>
            <a:r>
              <a:rPr lang="en-US" sz="2800" spc="-38" dirty="0">
                <a:latin typeface="Calibri"/>
                <a:cs typeface="Calibri"/>
              </a:rPr>
              <a:t> </a:t>
            </a:r>
            <a:r>
              <a:rPr lang="en-US" sz="2800" spc="-8" dirty="0">
                <a:solidFill>
                  <a:srgbClr val="C00000"/>
                </a:solidFill>
                <a:latin typeface="Calibri"/>
                <a:cs typeface="Calibri"/>
              </a:rPr>
              <a:t>long-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term</a:t>
            </a:r>
            <a:r>
              <a:rPr lang="en-US" sz="28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spc="-8" dirty="0">
                <a:latin typeface="Calibri"/>
                <a:cs typeface="Calibri"/>
              </a:rPr>
              <a:t>interaction</a:t>
            </a:r>
            <a:r>
              <a:rPr lang="en-US" sz="2800" spc="-34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has</a:t>
            </a:r>
            <a:r>
              <a:rPr lang="en-US" sz="2800" spc="-30" dirty="0">
                <a:latin typeface="Calibri"/>
                <a:cs typeface="Calibri"/>
              </a:rPr>
              <a:t> </a:t>
            </a:r>
            <a:r>
              <a:rPr lang="en-US" sz="2800" spc="-8" dirty="0">
                <a:latin typeface="Calibri"/>
                <a:cs typeface="Calibri"/>
              </a:rPr>
              <a:t>exponentially</a:t>
            </a:r>
            <a:r>
              <a:rPr lang="en-US" sz="2800" spc="-38" dirty="0">
                <a:latin typeface="Calibri"/>
                <a:cs typeface="Calibri"/>
              </a:rPr>
              <a:t> </a:t>
            </a:r>
            <a:r>
              <a:rPr lang="en-US" sz="2800" spc="-8" dirty="0">
                <a:solidFill>
                  <a:srgbClr val="C00000"/>
                </a:solidFill>
                <a:latin typeface="Calibri"/>
                <a:cs typeface="Calibri"/>
              </a:rPr>
              <a:t>smaller</a:t>
            </a:r>
            <a:r>
              <a:rPr lang="en-US" sz="2800" spc="-8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magnitude</a:t>
            </a:r>
            <a:r>
              <a:rPr lang="en-US" sz="2800" spc="-41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than</a:t>
            </a:r>
            <a:r>
              <a:rPr lang="en-US" sz="2800" spc="-30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the</a:t>
            </a:r>
            <a:r>
              <a:rPr lang="en-US" sz="2800" spc="-38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gradient</a:t>
            </a:r>
            <a:r>
              <a:rPr lang="en-US" sz="2800" spc="-34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of</a:t>
            </a:r>
            <a:r>
              <a:rPr lang="en-US" sz="2800" spc="-34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a</a:t>
            </a:r>
            <a:r>
              <a:rPr lang="en-US" sz="2800" spc="-34" dirty="0">
                <a:latin typeface="Calibri"/>
                <a:cs typeface="Calibri"/>
              </a:rPr>
              <a:t> </a:t>
            </a:r>
            <a:r>
              <a:rPr lang="en-US" sz="2800" spc="-23" dirty="0">
                <a:latin typeface="Calibri"/>
                <a:cs typeface="Calibri"/>
              </a:rPr>
              <a:t>short-</a:t>
            </a:r>
            <a:r>
              <a:rPr lang="en-US" sz="2800" dirty="0">
                <a:latin typeface="Calibri"/>
                <a:cs typeface="Calibri"/>
              </a:rPr>
              <a:t>term</a:t>
            </a:r>
            <a:r>
              <a:rPr lang="en-US" sz="2800" spc="-30" dirty="0">
                <a:latin typeface="Calibri"/>
                <a:cs typeface="Calibri"/>
              </a:rPr>
              <a:t> </a:t>
            </a:r>
            <a:r>
              <a:rPr lang="en-US" sz="2800" spc="-8" dirty="0">
                <a:latin typeface="Calibri"/>
                <a:cs typeface="Calibri"/>
              </a:rPr>
              <a:t>interaction </a:t>
            </a:r>
            <a:r>
              <a:rPr lang="en-US" sz="2800" dirty="0">
                <a:latin typeface="Calibri"/>
                <a:cs typeface="Calibri"/>
              </a:rPr>
              <a:t>therefore, it</a:t>
            </a:r>
            <a:r>
              <a:rPr lang="en-US" sz="2800" spc="-34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might</a:t>
            </a:r>
            <a:r>
              <a:rPr lang="en-US" sz="2800" spc="-30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take</a:t>
            </a:r>
            <a:r>
              <a:rPr lang="en-US" sz="2800" spc="-34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a</a:t>
            </a:r>
            <a:r>
              <a:rPr lang="en-US" sz="2800" spc="-30" dirty="0">
                <a:latin typeface="Calibri"/>
                <a:cs typeface="Calibri"/>
              </a:rPr>
              <a:t> </a:t>
            </a:r>
            <a:r>
              <a:rPr lang="en-US" sz="2800" spc="-15" dirty="0">
                <a:solidFill>
                  <a:srgbClr val="C00000"/>
                </a:solidFill>
                <a:latin typeface="Calibri"/>
                <a:cs typeface="Calibri"/>
              </a:rPr>
              <a:t>very 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long</a:t>
            </a:r>
            <a:r>
              <a:rPr lang="en-US" sz="28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time</a:t>
            </a:r>
            <a:r>
              <a:rPr lang="en-US" sz="28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to</a:t>
            </a:r>
            <a:r>
              <a:rPr lang="en-US" sz="2800" spc="-2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learn</a:t>
            </a:r>
            <a:r>
              <a:rPr lang="en-US" sz="2800" spc="-2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spc="-8" dirty="0">
                <a:latin typeface="Calibri"/>
                <a:cs typeface="Calibri"/>
              </a:rPr>
              <a:t>long-</a:t>
            </a:r>
            <a:r>
              <a:rPr lang="en-US" sz="2800" dirty="0">
                <a:latin typeface="Calibri"/>
                <a:cs typeface="Calibri"/>
              </a:rPr>
              <a:t>term</a:t>
            </a:r>
            <a:r>
              <a:rPr lang="en-US" sz="2800" spc="-23" dirty="0">
                <a:latin typeface="Calibri"/>
                <a:cs typeface="Calibri"/>
              </a:rPr>
              <a:t> </a:t>
            </a:r>
            <a:r>
              <a:rPr lang="en-US" sz="2800" spc="-8" dirty="0">
                <a:latin typeface="Calibri"/>
                <a:cs typeface="Calibri"/>
              </a:rPr>
              <a:t>dependencies</a:t>
            </a:r>
          </a:p>
          <a:p>
            <a:pPr marL="9525" marR="3810">
              <a:spcBef>
                <a:spcPts val="375"/>
              </a:spcBef>
              <a:tabLst>
                <a:tab pos="180975" algn="l"/>
              </a:tabLst>
            </a:pPr>
            <a:endParaRPr lang="en-US" sz="2800" dirty="0">
              <a:latin typeface="+mn-lt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A9D11AE2-4EC2-1321-0B0B-38ECB64C6480}"/>
              </a:ext>
            </a:extLst>
          </p:cNvPr>
          <p:cNvSpPr txBox="1">
            <a:spLocks/>
          </p:cNvSpPr>
          <p:nvPr/>
        </p:nvSpPr>
        <p:spPr>
          <a:xfrm>
            <a:off x="522515" y="280168"/>
            <a:ext cx="10151902" cy="563616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25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Exploding and Vanishing Gradient Problem</a:t>
            </a:r>
          </a:p>
        </p:txBody>
      </p:sp>
    </p:spTree>
    <p:extLst>
      <p:ext uri="{BB962C8B-B14F-4D97-AF65-F5344CB8AC3E}">
        <p14:creationId xmlns:p14="http://schemas.microsoft.com/office/powerpoint/2010/main" val="223624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9343" y="539145"/>
            <a:ext cx="11005457" cy="563616"/>
          </a:xfrm>
          <a:prstGeom prst="rect">
            <a:avLst/>
          </a:prstGeom>
        </p:spPr>
        <p:txBody>
          <a:bodyPr vert="horz" wrap="square" lIns="0" tIns="952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525"/>
            <a:r>
              <a:rPr sz="4000" spc="-100" dirty="0"/>
              <a:t>Long Short-term Memory (LSTM)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75211" y="1407905"/>
            <a:ext cx="10630989" cy="3174908"/>
          </a:xfrm>
          <a:prstGeom prst="rect">
            <a:avLst/>
          </a:prstGeom>
        </p:spPr>
        <p:txBody>
          <a:bodyPr vert="horz" wrap="square" lIns="0" tIns="42863" rIns="0" bIns="0" rtlCol="0">
            <a:spAutoFit/>
          </a:bodyPr>
          <a:lstStyle/>
          <a:p>
            <a:pPr marL="180975" marR="3810" indent="-171450">
              <a:spcBef>
                <a:spcPts val="338"/>
              </a:spcBef>
              <a:buFont typeface="Arial MT"/>
              <a:buChar char="•"/>
              <a:tabLst>
                <a:tab pos="180975" algn="l"/>
              </a:tabLst>
            </a:pPr>
            <a:r>
              <a:rPr sz="2800" dirty="0">
                <a:latin typeface="Calibri"/>
                <a:cs typeface="Calibri"/>
              </a:rPr>
              <a:t>Capable</a:t>
            </a:r>
            <a:r>
              <a:rPr sz="2800" spc="-49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modeling</a:t>
            </a:r>
            <a:r>
              <a:rPr sz="2800" spc="-38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longer</a:t>
            </a:r>
            <a:r>
              <a:rPr sz="2800" spc="-38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term</a:t>
            </a:r>
            <a:r>
              <a:rPr sz="2800" spc="-41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dependencies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by</a:t>
            </a:r>
            <a:r>
              <a:rPr sz="2800" spc="-41" dirty="0">
                <a:latin typeface="Calibri"/>
                <a:cs typeface="Calibri"/>
              </a:rPr>
              <a:t> </a:t>
            </a:r>
            <a:r>
              <a:rPr sz="2800" spc="-8" dirty="0">
                <a:latin typeface="Calibri"/>
                <a:cs typeface="Calibri"/>
              </a:rPr>
              <a:t>having 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memory</a:t>
            </a:r>
            <a:r>
              <a:rPr sz="2800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cells</a:t>
            </a:r>
            <a:r>
              <a:rPr sz="2800" spc="-49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gates</a:t>
            </a:r>
            <a:r>
              <a:rPr sz="2800" spc="-49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41" dirty="0">
                <a:latin typeface="Calibri"/>
                <a:cs typeface="Calibri"/>
              </a:rPr>
              <a:t> </a:t>
            </a:r>
            <a:r>
              <a:rPr sz="2800" spc="-8" dirty="0">
                <a:latin typeface="Calibri"/>
                <a:cs typeface="Calibri"/>
              </a:rPr>
              <a:t>controls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9" dirty="0">
                <a:latin typeface="Calibri"/>
                <a:cs typeface="Calibri"/>
              </a:rPr>
              <a:t> </a:t>
            </a:r>
            <a:r>
              <a:rPr sz="2800" spc="-8" dirty="0">
                <a:latin typeface="Calibri"/>
                <a:cs typeface="Calibri"/>
              </a:rPr>
              <a:t>information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flow</a:t>
            </a:r>
            <a:r>
              <a:rPr sz="2800" spc="-41" dirty="0">
                <a:latin typeface="Calibri"/>
                <a:cs typeface="Calibri"/>
              </a:rPr>
              <a:t> </a:t>
            </a:r>
            <a:r>
              <a:rPr sz="2800" spc="-8" dirty="0">
                <a:latin typeface="Calibri"/>
                <a:cs typeface="Calibri"/>
              </a:rPr>
              <a:t>along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26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23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memory</a:t>
            </a:r>
            <a:r>
              <a:rPr sz="2800" spc="-23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cells</a:t>
            </a:r>
            <a:endParaRPr lang="en-US" sz="2800" spc="-15" dirty="0">
              <a:latin typeface="Calibri"/>
              <a:cs typeface="Calibri"/>
            </a:endParaRPr>
          </a:p>
          <a:p>
            <a:pPr marL="180975" marR="3810" indent="-171450">
              <a:spcBef>
                <a:spcPts val="338"/>
              </a:spcBef>
              <a:buFont typeface="Arial MT"/>
              <a:buChar char="•"/>
              <a:tabLst>
                <a:tab pos="180975" algn="l"/>
              </a:tabLst>
            </a:pPr>
            <a:r>
              <a:rPr lang="en-US" sz="2800" dirty="0">
                <a:latin typeface="Calibri"/>
                <a:cs typeface="Calibri"/>
              </a:rPr>
              <a:t>Just like a simple RNN, an LSTM also has a hidden state of the previous timestamp, known as 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short term memory</a:t>
            </a:r>
            <a:r>
              <a:rPr lang="en-US" sz="2800" dirty="0">
                <a:latin typeface="Calibri"/>
                <a:cs typeface="Calibri"/>
              </a:rPr>
              <a:t>.</a:t>
            </a:r>
          </a:p>
          <a:p>
            <a:pPr marL="180975" marR="3810" indent="-171450">
              <a:spcBef>
                <a:spcPts val="338"/>
              </a:spcBef>
              <a:buFont typeface="Arial MT"/>
              <a:buChar char="•"/>
              <a:tabLst>
                <a:tab pos="180975" algn="l"/>
              </a:tabLst>
            </a:pPr>
            <a:r>
              <a:rPr lang="en-US" sz="2800" dirty="0">
                <a:latin typeface="Calibri"/>
                <a:cs typeface="Calibri"/>
              </a:rPr>
              <a:t>The cell state is known as 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long term memory </a:t>
            </a:r>
            <a:r>
              <a:rPr lang="en-US" sz="2800" dirty="0">
                <a:latin typeface="Calibri"/>
                <a:cs typeface="Calibri"/>
              </a:rPr>
              <a:t>carries the information along with all the timestamps.</a:t>
            </a:r>
          </a:p>
          <a:p>
            <a:pPr marL="180975" marR="3810" indent="-171450">
              <a:spcBef>
                <a:spcPts val="338"/>
              </a:spcBef>
              <a:buFont typeface="Arial MT"/>
              <a:buChar char="•"/>
              <a:tabLst>
                <a:tab pos="180975" algn="l"/>
              </a:tabLst>
            </a:pPr>
            <a:endParaRPr lang="en-US" sz="2800" dirty="0">
              <a:latin typeface="Calibri"/>
              <a:cs typeface="Calibri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E29879B0-B065-701E-6870-89570D9E8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621" y="4189313"/>
            <a:ext cx="4590168" cy="2567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A diagram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CE357900-C70F-4F96-B968-DA5FDC06DC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3" y="4645573"/>
            <a:ext cx="4904228" cy="187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523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8807195" y="6899209"/>
            <a:ext cx="282575" cy="2292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rgbClr val="898989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620"/>
              </a:lnSpc>
            </a:pPr>
            <a:fld id="{81D60167-4931-47E6-BA6A-407CBD079E47}" type="slidenum">
              <a:rPr lang="en-US" smtClean="0"/>
              <a:pPr marL="38100">
                <a:lnSpc>
                  <a:spcPts val="1620"/>
                </a:lnSpc>
              </a:pPr>
              <a:t>56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3543" y="308111"/>
            <a:ext cx="8933021" cy="688424"/>
          </a:xfrm>
          <a:prstGeom prst="rect">
            <a:avLst/>
          </a:prstGeom>
        </p:spPr>
        <p:txBody>
          <a:bodyPr vert="horz" wrap="square" lIns="0" tIns="1120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lang="en-US" spc="-9" dirty="0"/>
              <a:t>Encoder‐Decoder Bottle-Neck</a:t>
            </a:r>
            <a:endParaRPr spc="-22" dirty="0"/>
          </a:p>
        </p:txBody>
      </p:sp>
      <p:sp>
        <p:nvSpPr>
          <p:cNvPr id="3" name="object 3"/>
          <p:cNvSpPr txBox="1"/>
          <p:nvPr/>
        </p:nvSpPr>
        <p:spPr>
          <a:xfrm>
            <a:off x="1145628" y="1402734"/>
            <a:ext cx="10867696" cy="198878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80460" marR="196674" indent="-302575">
              <a:lnSpc>
                <a:spcPts val="2532"/>
              </a:lnSpc>
              <a:spcBef>
                <a:spcPts val="609"/>
              </a:spcBef>
              <a:buFont typeface="Arial MT"/>
              <a:buChar char="•"/>
              <a:tabLst>
                <a:tab pos="380460" algn="l"/>
                <a:tab pos="381020" algn="l"/>
              </a:tabLst>
            </a:pPr>
            <a:r>
              <a:rPr sz="2400" spc="-4" dirty="0">
                <a:latin typeface="Calibri"/>
                <a:cs typeface="Calibri"/>
              </a:rPr>
              <a:t>This </a:t>
            </a:r>
            <a:r>
              <a:rPr sz="2400" spc="-18" dirty="0">
                <a:solidFill>
                  <a:srgbClr val="C00000"/>
                </a:solidFill>
                <a:latin typeface="Calibri"/>
                <a:cs typeface="Calibri"/>
              </a:rPr>
              <a:t>context</a:t>
            </a:r>
            <a:r>
              <a:rPr sz="2400" spc="-18" dirty="0">
                <a:latin typeface="Calibri"/>
                <a:cs typeface="Calibri"/>
              </a:rPr>
              <a:t> </a:t>
            </a:r>
            <a:r>
              <a:rPr sz="2400" spc="-13" dirty="0">
                <a:latin typeface="Calibri"/>
                <a:cs typeface="Calibri"/>
              </a:rPr>
              <a:t>vector </a:t>
            </a:r>
            <a:r>
              <a:rPr sz="2400" spc="-4" dirty="0">
                <a:latin typeface="Calibri"/>
                <a:cs typeface="Calibri"/>
              </a:rPr>
              <a:t>is</a:t>
            </a:r>
            <a:r>
              <a:rPr sz="2400" spc="84" dirty="0">
                <a:latin typeface="Calibri"/>
                <a:cs typeface="Calibri"/>
              </a:rPr>
              <a:t> </a:t>
            </a:r>
            <a:r>
              <a:rPr sz="2400" spc="-4" dirty="0">
                <a:latin typeface="Calibri"/>
                <a:cs typeface="Calibri"/>
              </a:rPr>
              <a:t>the hidden </a:t>
            </a:r>
            <a:r>
              <a:rPr sz="2400" spc="-22" dirty="0">
                <a:latin typeface="Calibri"/>
                <a:cs typeface="Calibri"/>
              </a:rPr>
              <a:t>state </a:t>
            </a:r>
            <a:r>
              <a:rPr sz="2400" spc="-4" dirty="0">
                <a:latin typeface="Calibri"/>
                <a:cs typeface="Calibri"/>
              </a:rPr>
              <a:t>of the </a:t>
            </a:r>
            <a:r>
              <a:rPr sz="2400" spc="-13" dirty="0">
                <a:latin typeface="Calibri"/>
                <a:cs typeface="Calibri"/>
              </a:rPr>
              <a:t>last </a:t>
            </a:r>
            <a:r>
              <a:rPr sz="2400" dirty="0">
                <a:latin typeface="Calibri"/>
                <a:cs typeface="Calibri"/>
              </a:rPr>
              <a:t>time</a:t>
            </a:r>
            <a:r>
              <a:rPr sz="2400" spc="-18" dirty="0">
                <a:latin typeface="Calibri"/>
                <a:cs typeface="Calibri"/>
              </a:rPr>
              <a:t> </a:t>
            </a:r>
            <a:r>
              <a:rPr sz="2400" spc="-13" dirty="0">
                <a:latin typeface="Calibri"/>
                <a:cs typeface="Calibri"/>
              </a:rPr>
              <a:t>step</a:t>
            </a:r>
            <a:r>
              <a:rPr sz="2400" spc="-4" dirty="0">
                <a:latin typeface="Calibri"/>
                <a:cs typeface="Calibri"/>
              </a:rPr>
              <a:t> of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9" dirty="0">
                <a:latin typeface="Calibri"/>
                <a:cs typeface="Calibri"/>
              </a:rPr>
              <a:t>source</a:t>
            </a:r>
            <a:r>
              <a:rPr sz="2400" spc="-4" dirty="0">
                <a:latin typeface="Calibri"/>
                <a:cs typeface="Calibri"/>
              </a:rPr>
              <a:t> </a:t>
            </a:r>
            <a:r>
              <a:rPr sz="2400" spc="-13" dirty="0">
                <a:latin typeface="Calibri"/>
                <a:cs typeface="Calibri"/>
              </a:rPr>
              <a:t>text.</a:t>
            </a:r>
            <a:endParaRPr sz="2400" dirty="0">
              <a:latin typeface="Calibri"/>
              <a:cs typeface="Calibri"/>
            </a:endParaRPr>
          </a:p>
          <a:p>
            <a:pPr marL="381020" indent="-303135">
              <a:spcBef>
                <a:spcPts val="424"/>
              </a:spcBef>
              <a:buFont typeface="Arial MT"/>
              <a:buChar char="•"/>
              <a:tabLst>
                <a:tab pos="380460" algn="l"/>
                <a:tab pos="381020" algn="l"/>
              </a:tabLst>
            </a:pPr>
            <a:r>
              <a:rPr sz="2400" spc="-4" dirty="0">
                <a:latin typeface="Calibri"/>
                <a:cs typeface="Calibri"/>
              </a:rPr>
              <a:t>This</a:t>
            </a:r>
            <a:r>
              <a:rPr sz="2400" spc="-9" dirty="0">
                <a:latin typeface="Calibri"/>
                <a:cs typeface="Calibri"/>
              </a:rPr>
              <a:t> </a:t>
            </a:r>
            <a:r>
              <a:rPr sz="2400" spc="-4" dirty="0">
                <a:latin typeface="Calibri"/>
                <a:cs typeface="Calibri"/>
              </a:rPr>
              <a:t>final</a:t>
            </a:r>
            <a:r>
              <a:rPr sz="2400" spc="-9" dirty="0">
                <a:latin typeface="Calibri"/>
                <a:cs typeface="Calibri"/>
              </a:rPr>
              <a:t> </a:t>
            </a:r>
            <a:r>
              <a:rPr sz="2400" spc="-4" dirty="0">
                <a:latin typeface="Calibri"/>
                <a:cs typeface="Calibri"/>
              </a:rPr>
              <a:t>hidden</a:t>
            </a:r>
            <a:r>
              <a:rPr sz="2400" spc="-9" dirty="0">
                <a:latin typeface="Calibri"/>
                <a:cs typeface="Calibri"/>
              </a:rPr>
              <a:t> </a:t>
            </a:r>
            <a:r>
              <a:rPr sz="2400" spc="-22" dirty="0">
                <a:latin typeface="Calibri"/>
                <a:cs typeface="Calibri"/>
              </a:rPr>
              <a:t>state</a:t>
            </a:r>
            <a:r>
              <a:rPr sz="2400" spc="-4" dirty="0">
                <a:latin typeface="Calibri"/>
                <a:cs typeface="Calibri"/>
              </a:rPr>
              <a:t> is thus</a:t>
            </a:r>
            <a:r>
              <a:rPr sz="2400" spc="-9" dirty="0">
                <a:latin typeface="Calibri"/>
                <a:cs typeface="Calibri"/>
              </a:rPr>
              <a:t> </a:t>
            </a:r>
            <a:r>
              <a:rPr sz="2400" spc="-4" dirty="0">
                <a:latin typeface="Calibri"/>
                <a:cs typeface="Calibri"/>
              </a:rPr>
              <a:t>acting</a:t>
            </a:r>
            <a:r>
              <a:rPr sz="2400" spc="-22" dirty="0">
                <a:latin typeface="Calibri"/>
                <a:cs typeface="Calibri"/>
              </a:rPr>
              <a:t> </a:t>
            </a:r>
            <a:r>
              <a:rPr sz="2400" spc="-4" dirty="0">
                <a:latin typeface="Calibri"/>
                <a:cs typeface="Calibri"/>
              </a:rPr>
              <a:t>as</a:t>
            </a:r>
            <a:r>
              <a:rPr sz="2400" spc="-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13" dirty="0">
                <a:latin typeface="Calibri"/>
                <a:cs typeface="Calibri"/>
              </a:rPr>
              <a:t> </a:t>
            </a:r>
            <a:r>
              <a:rPr sz="2400" b="1" spc="-4" dirty="0">
                <a:solidFill>
                  <a:srgbClr val="C00000"/>
                </a:solidFill>
                <a:latin typeface="Calibri"/>
                <a:cs typeface="Calibri"/>
              </a:rPr>
              <a:t>bottleneck</a:t>
            </a:r>
            <a:r>
              <a:rPr sz="2400" spc="-4" dirty="0">
                <a:latin typeface="Calibri"/>
                <a:cs typeface="Calibri"/>
              </a:rPr>
              <a:t>:</a:t>
            </a:r>
            <a:endParaRPr sz="2400" dirty="0">
              <a:latin typeface="Calibri"/>
              <a:cs typeface="Calibri"/>
            </a:endParaRPr>
          </a:p>
          <a:p>
            <a:pPr marL="783893" marR="316023" lvl="1" indent="-302575">
              <a:spcBef>
                <a:spcPts val="507"/>
              </a:spcBef>
              <a:buFont typeface="Arial MT"/>
              <a:buChar char="•"/>
              <a:tabLst>
                <a:tab pos="783893" algn="l"/>
                <a:tab pos="784454" algn="l"/>
              </a:tabLst>
            </a:pPr>
            <a:r>
              <a:rPr sz="2400" dirty="0">
                <a:latin typeface="Calibri"/>
                <a:cs typeface="Calibri"/>
              </a:rPr>
              <a:t>It</a:t>
            </a:r>
            <a:r>
              <a:rPr sz="2400" spc="-18" dirty="0">
                <a:latin typeface="Calibri"/>
                <a:cs typeface="Calibri"/>
              </a:rPr>
              <a:t> </a:t>
            </a:r>
            <a:r>
              <a:rPr sz="2400" spc="-9" dirty="0">
                <a:latin typeface="Calibri"/>
                <a:cs typeface="Calibri"/>
              </a:rPr>
              <a:t>must</a:t>
            </a:r>
            <a:r>
              <a:rPr sz="2400" spc="-4" dirty="0">
                <a:latin typeface="Calibri"/>
                <a:cs typeface="Calibri"/>
              </a:rPr>
              <a:t> </a:t>
            </a:r>
            <a:r>
              <a:rPr sz="2400" spc="-13" dirty="0">
                <a:latin typeface="Calibri"/>
                <a:cs typeface="Calibri"/>
              </a:rPr>
              <a:t>represent</a:t>
            </a:r>
            <a:r>
              <a:rPr sz="2400" spc="18" dirty="0">
                <a:latin typeface="Calibri"/>
                <a:cs typeface="Calibri"/>
              </a:rPr>
              <a:t> </a:t>
            </a:r>
            <a:r>
              <a:rPr sz="2400" spc="-9" dirty="0">
                <a:latin typeface="Calibri"/>
                <a:cs typeface="Calibri"/>
              </a:rPr>
              <a:t>absolutely </a:t>
            </a:r>
            <a:r>
              <a:rPr sz="2400" spc="-4" dirty="0">
                <a:solidFill>
                  <a:srgbClr val="C00000"/>
                </a:solidFill>
                <a:latin typeface="Calibri"/>
                <a:cs typeface="Calibri"/>
              </a:rPr>
              <a:t>everything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4" dirty="0">
                <a:latin typeface="Calibri"/>
                <a:cs typeface="Calibri"/>
              </a:rPr>
              <a:t>about the</a:t>
            </a:r>
            <a:r>
              <a:rPr sz="2400" dirty="0">
                <a:latin typeface="Calibri"/>
                <a:cs typeface="Calibri"/>
              </a:rPr>
              <a:t> meaning </a:t>
            </a:r>
            <a:r>
              <a:rPr sz="2400" spc="-4" dirty="0">
                <a:latin typeface="Calibri"/>
                <a:cs typeface="Calibri"/>
              </a:rPr>
              <a:t>of the </a:t>
            </a:r>
            <a:r>
              <a:rPr sz="2400" spc="-9" dirty="0">
                <a:latin typeface="Calibri"/>
                <a:cs typeface="Calibri"/>
              </a:rPr>
              <a:t>source </a:t>
            </a:r>
            <a:r>
              <a:rPr sz="2400" spc="-13" dirty="0">
                <a:latin typeface="Calibri"/>
                <a:cs typeface="Calibri"/>
              </a:rPr>
              <a:t>text</a:t>
            </a:r>
            <a:endParaRPr lang="en-US" sz="2400" spc="-13" dirty="0">
              <a:latin typeface="Calibri"/>
              <a:cs typeface="Calibri"/>
            </a:endParaRPr>
          </a:p>
          <a:p>
            <a:pPr marL="783893" marR="316023" lvl="1" indent="-302575">
              <a:spcBef>
                <a:spcPts val="507"/>
              </a:spcBef>
              <a:buFont typeface="Arial MT"/>
              <a:buChar char="•"/>
              <a:tabLst>
                <a:tab pos="783893" algn="l"/>
                <a:tab pos="784454" algn="l"/>
              </a:tabLst>
            </a:pPr>
            <a:r>
              <a:rPr sz="2400" spc="-9" dirty="0">
                <a:latin typeface="Calibri"/>
                <a:cs typeface="Calibri"/>
              </a:rPr>
              <a:t>Information </a:t>
            </a:r>
            <a:r>
              <a:rPr sz="2400" spc="-13" dirty="0">
                <a:latin typeface="Calibri"/>
                <a:cs typeface="Calibri"/>
              </a:rPr>
              <a:t>at </a:t>
            </a:r>
            <a:r>
              <a:rPr sz="2400" spc="-4" dirty="0">
                <a:latin typeface="Calibri"/>
                <a:cs typeface="Calibri"/>
              </a:rPr>
              <a:t>the beginning of the </a:t>
            </a:r>
            <a:r>
              <a:rPr sz="2400" spc="-9" dirty="0">
                <a:latin typeface="Calibri"/>
                <a:cs typeface="Calibri"/>
              </a:rPr>
              <a:t>sentence, </a:t>
            </a:r>
            <a:r>
              <a:rPr sz="2400" dirty="0">
                <a:latin typeface="Calibri"/>
                <a:cs typeface="Calibri"/>
              </a:rPr>
              <a:t>especially </a:t>
            </a:r>
            <a:r>
              <a:rPr sz="2400" spc="-18" dirty="0">
                <a:latin typeface="Calibri"/>
                <a:cs typeface="Calibri"/>
              </a:rPr>
              <a:t>for </a:t>
            </a:r>
            <a:r>
              <a:rPr sz="2400" spc="-468" dirty="0">
                <a:latin typeface="Calibri"/>
                <a:cs typeface="Calibri"/>
              </a:rPr>
              <a:t> </a:t>
            </a:r>
            <a:r>
              <a:rPr sz="2400" spc="-4" dirty="0">
                <a:solidFill>
                  <a:srgbClr val="C00000"/>
                </a:solidFill>
                <a:latin typeface="Calibri"/>
                <a:cs typeface="Calibri"/>
              </a:rPr>
              <a:t>long </a:t>
            </a:r>
            <a:r>
              <a:rPr sz="2400" spc="-9" dirty="0">
                <a:solidFill>
                  <a:srgbClr val="C00000"/>
                </a:solidFill>
                <a:latin typeface="Calibri"/>
                <a:cs typeface="Calibri"/>
              </a:rPr>
              <a:t>sentences</a:t>
            </a:r>
            <a:r>
              <a:rPr sz="2400" spc="-9" dirty="0">
                <a:latin typeface="Calibri"/>
                <a:cs typeface="Calibri"/>
              </a:rPr>
              <a:t>, </a:t>
            </a:r>
            <a:r>
              <a:rPr sz="2400" spc="-13" dirty="0">
                <a:latin typeface="Calibri"/>
                <a:cs typeface="Calibri"/>
              </a:rPr>
              <a:t>may </a:t>
            </a:r>
            <a:r>
              <a:rPr sz="2400" spc="-4" dirty="0">
                <a:latin typeface="Calibri"/>
                <a:cs typeface="Calibri"/>
              </a:rPr>
              <a:t>not be </a:t>
            </a:r>
            <a:r>
              <a:rPr sz="2400" dirty="0">
                <a:latin typeface="Calibri"/>
                <a:cs typeface="Calibri"/>
              </a:rPr>
              <a:t>equally </a:t>
            </a:r>
            <a:r>
              <a:rPr sz="2400" spc="-9" dirty="0">
                <a:latin typeface="Calibri"/>
                <a:cs typeface="Calibri"/>
              </a:rPr>
              <a:t>well </a:t>
            </a:r>
            <a:r>
              <a:rPr sz="2400" spc="-13" dirty="0">
                <a:latin typeface="Calibri"/>
                <a:cs typeface="Calibri"/>
              </a:rPr>
              <a:t>represented </a:t>
            </a:r>
            <a:r>
              <a:rPr sz="2400" spc="-4" dirty="0">
                <a:latin typeface="Calibri"/>
                <a:cs typeface="Calibri"/>
              </a:rPr>
              <a:t>in the </a:t>
            </a:r>
            <a:r>
              <a:rPr sz="2400" spc="-468" dirty="0">
                <a:latin typeface="Calibri"/>
                <a:cs typeface="Calibri"/>
              </a:rPr>
              <a:t> </a:t>
            </a:r>
            <a:r>
              <a:rPr sz="2400" spc="-18" dirty="0">
                <a:latin typeface="Calibri"/>
                <a:cs typeface="Calibri"/>
              </a:rPr>
              <a:t>context </a:t>
            </a:r>
            <a:r>
              <a:rPr sz="2400" spc="-40" dirty="0">
                <a:latin typeface="Calibri"/>
                <a:cs typeface="Calibri"/>
              </a:rPr>
              <a:t>vector.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B97D6ADE-678A-B112-0986-81A988B3CAE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1681" y="4026889"/>
            <a:ext cx="8788638" cy="1988779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9">
            <a:extLst>
              <a:ext uri="{FF2B5EF4-FFF2-40B4-BE49-F238E27FC236}">
                <a16:creationId xmlns:a16="http://schemas.microsoft.com/office/drawing/2014/main" id="{25032529-3F86-EE18-A5F1-A391E68AC5E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40165" y="3901164"/>
            <a:ext cx="6727316" cy="271275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8807195" y="6899209"/>
            <a:ext cx="282575" cy="2292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rgbClr val="898989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620"/>
              </a:lnSpc>
            </a:pPr>
            <a:fld id="{81D60167-4931-47E6-BA6A-407CBD079E47}" type="slidenum">
              <a:rPr lang="en-US" smtClean="0"/>
              <a:pPr marL="38100">
                <a:lnSpc>
                  <a:spcPts val="1620"/>
                </a:lnSpc>
              </a:pPr>
              <a:t>57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4956" y="180998"/>
            <a:ext cx="4518768" cy="688424"/>
          </a:xfrm>
          <a:prstGeom prst="rect">
            <a:avLst/>
          </a:prstGeom>
        </p:spPr>
        <p:txBody>
          <a:bodyPr vert="horz" wrap="square" lIns="0" tIns="1120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-22" dirty="0"/>
              <a:t>Attention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4519" y="1119073"/>
            <a:ext cx="10742962" cy="27889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13781" marR="57152" indent="-302575">
              <a:spcBef>
                <a:spcPts val="507"/>
              </a:spcBef>
              <a:buFont typeface="Arial MT"/>
              <a:buChar char="•"/>
              <a:tabLst>
                <a:tab pos="313221" algn="l"/>
                <a:tab pos="313781" algn="l"/>
              </a:tabLst>
            </a:pPr>
            <a:r>
              <a:rPr sz="2800" spc="-4" dirty="0">
                <a:latin typeface="Calibri"/>
                <a:cs typeface="Calibri"/>
              </a:rPr>
              <a:t>The</a:t>
            </a:r>
            <a:r>
              <a:rPr sz="2800" spc="-9" dirty="0">
                <a:latin typeface="Calibri"/>
                <a:cs typeface="Calibri"/>
              </a:rPr>
              <a:t> </a:t>
            </a:r>
            <a:r>
              <a:rPr sz="2800" spc="-4" dirty="0">
                <a:latin typeface="Calibri"/>
                <a:cs typeface="Calibri"/>
              </a:rPr>
              <a:t>idea of </a:t>
            </a:r>
            <a:r>
              <a:rPr sz="2800" spc="-13" dirty="0">
                <a:latin typeface="Calibri"/>
                <a:cs typeface="Calibri"/>
              </a:rPr>
              <a:t>attention</a:t>
            </a:r>
            <a:r>
              <a:rPr sz="2800" spc="-4" dirty="0">
                <a:latin typeface="Calibri"/>
                <a:cs typeface="Calibri"/>
              </a:rPr>
              <a:t> is</a:t>
            </a:r>
            <a:r>
              <a:rPr sz="2800" spc="-9" dirty="0">
                <a:latin typeface="Calibri"/>
                <a:cs typeface="Calibri"/>
              </a:rPr>
              <a:t> </a:t>
            </a:r>
            <a:r>
              <a:rPr sz="2800" spc="-13" dirty="0">
                <a:latin typeface="Calibri"/>
                <a:cs typeface="Calibri"/>
              </a:rPr>
              <a:t>instead</a:t>
            </a:r>
            <a:r>
              <a:rPr sz="2800" spc="-4" dirty="0">
                <a:latin typeface="Calibri"/>
                <a:cs typeface="Calibri"/>
              </a:rPr>
              <a:t> </a:t>
            </a:r>
            <a:r>
              <a:rPr sz="2800" spc="-13" dirty="0">
                <a:latin typeface="Calibri"/>
                <a:cs typeface="Calibri"/>
              </a:rPr>
              <a:t>to</a:t>
            </a:r>
            <a:r>
              <a:rPr sz="2800" spc="-18" dirty="0">
                <a:latin typeface="Calibri"/>
                <a:cs typeface="Calibri"/>
              </a:rPr>
              <a:t> </a:t>
            </a:r>
            <a:r>
              <a:rPr lang="en-US" sz="2800" spc="-18" dirty="0">
                <a:latin typeface="Calibri"/>
                <a:cs typeface="Calibri"/>
              </a:rPr>
              <a:t>use one </a:t>
            </a:r>
            <a:r>
              <a:rPr lang="en-US" sz="2800" spc="-18" dirty="0">
                <a:solidFill>
                  <a:srgbClr val="C00000"/>
                </a:solidFill>
                <a:latin typeface="Calibri"/>
                <a:cs typeface="Calibri"/>
              </a:rPr>
              <a:t>static context</a:t>
            </a:r>
            <a:r>
              <a:rPr lang="en-US" sz="2800" spc="-13" dirty="0">
                <a:latin typeface="Calibri"/>
                <a:cs typeface="Calibri"/>
              </a:rPr>
              <a:t>, </a:t>
            </a:r>
            <a:r>
              <a:rPr sz="2800" spc="-4" dirty="0">
                <a:latin typeface="Calibri"/>
                <a:cs typeface="Calibri"/>
              </a:rPr>
              <a:t>taking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13" dirty="0">
                <a:solidFill>
                  <a:srgbClr val="C00000"/>
                </a:solidFill>
                <a:latin typeface="Calibri"/>
                <a:cs typeface="Calibri"/>
              </a:rPr>
              <a:t>weighted </a:t>
            </a:r>
            <a:r>
              <a:rPr sz="2800" spc="-4" dirty="0">
                <a:solidFill>
                  <a:srgbClr val="C00000"/>
                </a:solidFill>
                <a:latin typeface="Calibri"/>
                <a:cs typeface="Calibri"/>
              </a:rPr>
              <a:t>sum </a:t>
            </a:r>
            <a:r>
              <a:rPr sz="2800" spc="-4" dirty="0">
                <a:latin typeface="Calibri"/>
                <a:cs typeface="Calibri"/>
              </a:rPr>
              <a:t>of all the </a:t>
            </a:r>
            <a:r>
              <a:rPr sz="2800" spc="-9" dirty="0">
                <a:latin typeface="Calibri"/>
                <a:cs typeface="Calibri"/>
              </a:rPr>
              <a:t>encoder </a:t>
            </a:r>
            <a:r>
              <a:rPr sz="2800" spc="-468" dirty="0">
                <a:latin typeface="Calibri"/>
                <a:cs typeface="Calibri"/>
              </a:rPr>
              <a:t> </a:t>
            </a:r>
            <a:r>
              <a:rPr sz="2800" spc="-4" dirty="0">
                <a:latin typeface="Calibri"/>
                <a:cs typeface="Calibri"/>
              </a:rPr>
              <a:t>hidden</a:t>
            </a:r>
            <a:r>
              <a:rPr sz="2800" spc="-9" dirty="0">
                <a:latin typeface="Calibri"/>
                <a:cs typeface="Calibri"/>
              </a:rPr>
              <a:t> </a:t>
            </a:r>
            <a:r>
              <a:rPr sz="2800" spc="-18" dirty="0">
                <a:latin typeface="Calibri"/>
                <a:cs typeface="Calibri"/>
              </a:rPr>
              <a:t>states.</a:t>
            </a:r>
            <a:endParaRPr sz="2800" dirty="0">
              <a:latin typeface="Calibri"/>
              <a:cs typeface="Calibri"/>
            </a:endParaRPr>
          </a:p>
          <a:p>
            <a:pPr marL="313781" marR="308739" indent="-302575">
              <a:spcBef>
                <a:spcPts val="507"/>
              </a:spcBef>
              <a:buFont typeface="Arial MT"/>
              <a:buChar char="•"/>
              <a:tabLst>
                <a:tab pos="313221" algn="l"/>
                <a:tab pos="313781" algn="l"/>
              </a:tabLst>
            </a:pPr>
            <a:r>
              <a:rPr sz="2800" spc="-4" dirty="0">
                <a:latin typeface="Calibri"/>
                <a:cs typeface="Calibri"/>
              </a:rPr>
              <a:t>The </a:t>
            </a:r>
            <a:r>
              <a:rPr sz="2800" spc="-9" dirty="0">
                <a:latin typeface="Calibri"/>
                <a:cs typeface="Calibri"/>
              </a:rPr>
              <a:t>weights </a:t>
            </a:r>
            <a:r>
              <a:rPr sz="2800" spc="-13" dirty="0">
                <a:latin typeface="Calibri"/>
                <a:cs typeface="Calibri"/>
              </a:rPr>
              <a:t>focus </a:t>
            </a:r>
            <a:r>
              <a:rPr sz="2800" spc="-4" dirty="0">
                <a:latin typeface="Calibri"/>
                <a:cs typeface="Calibri"/>
              </a:rPr>
              <a:t>on </a:t>
            </a:r>
            <a:r>
              <a:rPr sz="2800" spc="-18" dirty="0">
                <a:latin typeface="Calibri"/>
                <a:cs typeface="Calibri"/>
              </a:rPr>
              <a:t>(‘</a:t>
            </a:r>
            <a:r>
              <a:rPr sz="2800" spc="-18" dirty="0">
                <a:solidFill>
                  <a:srgbClr val="C00000"/>
                </a:solidFill>
                <a:latin typeface="Calibri"/>
                <a:cs typeface="Calibri"/>
              </a:rPr>
              <a:t>attend </a:t>
            </a:r>
            <a:r>
              <a:rPr sz="2800" spc="-9" dirty="0">
                <a:solidFill>
                  <a:srgbClr val="C00000"/>
                </a:solidFill>
                <a:latin typeface="Calibri"/>
                <a:cs typeface="Calibri"/>
              </a:rPr>
              <a:t>to</a:t>
            </a:r>
            <a:r>
              <a:rPr sz="2800" spc="-9" dirty="0">
                <a:latin typeface="Calibri"/>
                <a:cs typeface="Calibri"/>
              </a:rPr>
              <a:t>’)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4" dirty="0">
                <a:latin typeface="Calibri"/>
                <a:cs typeface="Calibri"/>
              </a:rPr>
              <a:t>particular part of the </a:t>
            </a:r>
            <a:r>
              <a:rPr sz="2800" spc="-468" dirty="0">
                <a:latin typeface="Calibri"/>
                <a:cs typeface="Calibri"/>
              </a:rPr>
              <a:t> </a:t>
            </a:r>
            <a:r>
              <a:rPr sz="2800" spc="-9" dirty="0">
                <a:latin typeface="Calibri"/>
                <a:cs typeface="Calibri"/>
              </a:rPr>
              <a:t>source </a:t>
            </a:r>
            <a:r>
              <a:rPr sz="2800" spc="-18" dirty="0">
                <a:latin typeface="Calibri"/>
                <a:cs typeface="Calibri"/>
              </a:rPr>
              <a:t>text</a:t>
            </a:r>
            <a:r>
              <a:rPr sz="2800" spc="-4" dirty="0">
                <a:latin typeface="Calibri"/>
                <a:cs typeface="Calibri"/>
              </a:rPr>
              <a:t> </a:t>
            </a:r>
            <a:r>
              <a:rPr sz="2800" spc="-9" dirty="0">
                <a:latin typeface="Calibri"/>
                <a:cs typeface="Calibri"/>
              </a:rPr>
              <a:t>that</a:t>
            </a:r>
            <a:r>
              <a:rPr sz="2800" spc="-4" dirty="0">
                <a:latin typeface="Calibri"/>
                <a:cs typeface="Calibri"/>
              </a:rPr>
              <a:t> is</a:t>
            </a:r>
            <a:r>
              <a:rPr sz="2800" spc="-9" dirty="0">
                <a:latin typeface="Calibri"/>
                <a:cs typeface="Calibri"/>
              </a:rPr>
              <a:t> </a:t>
            </a:r>
            <a:r>
              <a:rPr sz="2800" spc="-13" dirty="0">
                <a:solidFill>
                  <a:srgbClr val="C00000"/>
                </a:solidFill>
                <a:latin typeface="Calibri"/>
                <a:cs typeface="Calibri"/>
              </a:rPr>
              <a:t>relevant</a:t>
            </a:r>
            <a:r>
              <a:rPr sz="2800" spc="-4" dirty="0">
                <a:latin typeface="Calibri"/>
                <a:cs typeface="Calibri"/>
              </a:rPr>
              <a:t> </a:t>
            </a:r>
            <a:r>
              <a:rPr sz="2800" spc="-18" dirty="0">
                <a:latin typeface="Calibri"/>
                <a:cs typeface="Calibri"/>
              </a:rPr>
              <a:t>for</a:t>
            </a:r>
            <a:r>
              <a:rPr sz="2800" spc="-4" dirty="0">
                <a:latin typeface="Calibri"/>
                <a:cs typeface="Calibri"/>
              </a:rPr>
              <a:t> the</a:t>
            </a:r>
            <a:r>
              <a:rPr sz="2800" spc="-9" dirty="0">
                <a:latin typeface="Calibri"/>
                <a:cs typeface="Calibri"/>
              </a:rPr>
              <a:t> </a:t>
            </a:r>
            <a:r>
              <a:rPr sz="2800" spc="-22" dirty="0">
                <a:latin typeface="Calibri"/>
                <a:cs typeface="Calibri"/>
              </a:rPr>
              <a:t>token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4" dirty="0">
                <a:latin typeface="Calibri"/>
                <a:cs typeface="Calibri"/>
              </a:rPr>
              <a:t>the </a:t>
            </a:r>
            <a:r>
              <a:rPr sz="2800" spc="-9" dirty="0">
                <a:latin typeface="Calibri"/>
                <a:cs typeface="Calibri"/>
              </a:rPr>
              <a:t>decoder</a:t>
            </a:r>
            <a:r>
              <a:rPr sz="2800" spc="-4" dirty="0">
                <a:latin typeface="Calibri"/>
                <a:cs typeface="Calibri"/>
              </a:rPr>
              <a:t> is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9" dirty="0">
                <a:latin typeface="Calibri"/>
                <a:cs typeface="Calibri"/>
              </a:rPr>
              <a:t>currently producing.</a:t>
            </a:r>
            <a:endParaRPr lang="en-US" sz="2800" spc="-9" dirty="0">
              <a:latin typeface="Calibri"/>
              <a:cs typeface="Calibri"/>
            </a:endParaRPr>
          </a:p>
          <a:p>
            <a:pPr marL="313781" marR="308739" indent="-302575">
              <a:spcBef>
                <a:spcPts val="507"/>
              </a:spcBef>
              <a:buFont typeface="Arial MT"/>
              <a:buChar char="•"/>
              <a:tabLst>
                <a:tab pos="313221" algn="l"/>
                <a:tab pos="313781" algn="l"/>
              </a:tabLst>
            </a:pPr>
            <a:r>
              <a:rPr lang="en-US" sz="2800" spc="-4" dirty="0">
                <a:latin typeface="Calibri"/>
                <a:cs typeface="Calibri"/>
              </a:rPr>
              <a:t>This </a:t>
            </a:r>
            <a:r>
              <a:rPr lang="en-US" sz="2800" spc="-18" dirty="0">
                <a:latin typeface="Calibri"/>
                <a:cs typeface="Calibri"/>
              </a:rPr>
              <a:t>context </a:t>
            </a:r>
            <a:r>
              <a:rPr lang="en-US" sz="2800" spc="-35" dirty="0">
                <a:latin typeface="Calibri"/>
                <a:cs typeface="Calibri"/>
              </a:rPr>
              <a:t>vector, </a:t>
            </a:r>
            <a:r>
              <a:rPr lang="en-US" sz="2800" spc="-4" dirty="0">
                <a:latin typeface="Calibri"/>
                <a:cs typeface="Calibri"/>
              </a:rPr>
              <a:t>is </a:t>
            </a:r>
            <a:r>
              <a:rPr lang="en-US" sz="2800" spc="-13" dirty="0">
                <a:solidFill>
                  <a:srgbClr val="C00000"/>
                </a:solidFill>
                <a:latin typeface="Calibri"/>
                <a:cs typeface="Calibri"/>
              </a:rPr>
              <a:t>generated</a:t>
            </a:r>
            <a:r>
              <a:rPr lang="en-US" sz="2800" spc="-13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anew </a:t>
            </a:r>
            <a:r>
              <a:rPr lang="en-US" sz="2800" dirty="0">
                <a:latin typeface="Calibri"/>
                <a:cs typeface="Calibri"/>
              </a:rPr>
              <a:t>with </a:t>
            </a:r>
            <a:r>
              <a:rPr lang="en-US" sz="2800" spc="-4" dirty="0">
                <a:solidFill>
                  <a:srgbClr val="C00000"/>
                </a:solidFill>
                <a:latin typeface="Calibri"/>
                <a:cs typeface="Calibri"/>
              </a:rPr>
              <a:t>each </a:t>
            </a:r>
            <a:r>
              <a:rPr lang="en-US" sz="2800" spc="-9" dirty="0">
                <a:solidFill>
                  <a:srgbClr val="C00000"/>
                </a:solidFill>
                <a:latin typeface="Calibri"/>
                <a:cs typeface="Calibri"/>
              </a:rPr>
              <a:t>decoding </a:t>
            </a:r>
            <a:r>
              <a:rPr lang="en-US" sz="2800" spc="-13" dirty="0">
                <a:solidFill>
                  <a:srgbClr val="C00000"/>
                </a:solidFill>
                <a:latin typeface="Calibri"/>
                <a:cs typeface="Calibri"/>
              </a:rPr>
              <a:t>step</a:t>
            </a:r>
            <a:r>
              <a:rPr lang="en-US" sz="2800" spc="9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endParaRPr sz="2800" dirty="0">
              <a:solidFill>
                <a:srgbClr val="C00000"/>
              </a:solidFill>
              <a:latin typeface="Calibri"/>
              <a:cs typeface="Calibri"/>
            </a:endParaRPr>
          </a:p>
          <a:p>
            <a:pPr marL="313781" marR="4483" indent="-302575">
              <a:spcBef>
                <a:spcPts val="507"/>
              </a:spcBef>
              <a:buFont typeface="Arial MT"/>
              <a:buChar char="•"/>
              <a:tabLst>
                <a:tab pos="313221" algn="l"/>
                <a:tab pos="313781" algn="l"/>
              </a:tabLst>
            </a:pPr>
            <a:endParaRPr lang="en-US" sz="2800" spc="-18" dirty="0">
              <a:latin typeface="Calibri"/>
              <a:cs typeface="Calibri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142FA03A-6D01-4DB6-C824-EFA03C46A3FA}"/>
              </a:ext>
            </a:extLst>
          </p:cNvPr>
          <p:cNvSpPr txBox="1"/>
          <p:nvPr/>
        </p:nvSpPr>
        <p:spPr>
          <a:xfrm>
            <a:off x="724519" y="4804525"/>
            <a:ext cx="3637276" cy="2209301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33619" marR="26896">
              <a:spcBef>
                <a:spcPts val="84"/>
              </a:spcBef>
            </a:pPr>
            <a:r>
              <a:rPr sz="1765" spc="-4" dirty="0">
                <a:latin typeface="Calibri"/>
                <a:cs typeface="Calibri"/>
              </a:rPr>
              <a:t>The</a:t>
            </a:r>
            <a:r>
              <a:rPr sz="1765" dirty="0">
                <a:latin typeface="Calibri"/>
                <a:cs typeface="Calibri"/>
              </a:rPr>
              <a:t> </a:t>
            </a:r>
            <a:r>
              <a:rPr sz="1765" spc="-13" dirty="0">
                <a:latin typeface="Calibri"/>
                <a:cs typeface="Calibri"/>
              </a:rPr>
              <a:t>context</a:t>
            </a:r>
            <a:r>
              <a:rPr sz="1765" dirty="0">
                <a:latin typeface="Calibri"/>
                <a:cs typeface="Calibri"/>
              </a:rPr>
              <a:t> </a:t>
            </a:r>
            <a:r>
              <a:rPr sz="1765" spc="-9" dirty="0">
                <a:latin typeface="Calibri"/>
                <a:cs typeface="Calibri"/>
              </a:rPr>
              <a:t>value</a:t>
            </a:r>
            <a:r>
              <a:rPr sz="1765" spc="18" dirty="0">
                <a:latin typeface="Calibri"/>
                <a:cs typeface="Calibri"/>
              </a:rPr>
              <a:t> </a:t>
            </a:r>
            <a:r>
              <a:rPr sz="1765" spc="22" dirty="0">
                <a:latin typeface="Cambria"/>
                <a:cs typeface="Cambria"/>
              </a:rPr>
              <a:t>𝑐</a:t>
            </a:r>
            <a:r>
              <a:rPr sz="1919" spc="33" baseline="-15325" dirty="0">
                <a:latin typeface="Cambria"/>
                <a:cs typeface="Cambria"/>
              </a:rPr>
              <a:t>i</a:t>
            </a:r>
            <a:r>
              <a:rPr sz="1919" spc="357" baseline="-15325" dirty="0">
                <a:latin typeface="Cambria"/>
                <a:cs typeface="Cambria"/>
              </a:rPr>
              <a:t> </a:t>
            </a:r>
            <a:r>
              <a:rPr sz="1765" spc="-4" dirty="0">
                <a:latin typeface="Calibri"/>
                <a:cs typeface="Calibri"/>
              </a:rPr>
              <a:t>is</a:t>
            </a:r>
            <a:r>
              <a:rPr sz="1765" spc="9" dirty="0">
                <a:latin typeface="Calibri"/>
                <a:cs typeface="Calibri"/>
              </a:rPr>
              <a:t> </a:t>
            </a:r>
            <a:r>
              <a:rPr sz="1765" spc="-4" dirty="0">
                <a:latin typeface="Calibri"/>
                <a:cs typeface="Calibri"/>
              </a:rPr>
              <a:t>one of the</a:t>
            </a:r>
            <a:r>
              <a:rPr sz="1765" spc="9" dirty="0">
                <a:latin typeface="Calibri"/>
                <a:cs typeface="Calibri"/>
              </a:rPr>
              <a:t> </a:t>
            </a:r>
            <a:r>
              <a:rPr sz="1765" spc="-4" dirty="0">
                <a:latin typeface="Calibri"/>
                <a:cs typeface="Calibri"/>
              </a:rPr>
              <a:t>inputs</a:t>
            </a:r>
            <a:r>
              <a:rPr sz="1765" spc="4" dirty="0">
                <a:latin typeface="Calibri"/>
                <a:cs typeface="Calibri"/>
              </a:rPr>
              <a:t> </a:t>
            </a:r>
            <a:r>
              <a:rPr sz="1765" spc="-13" dirty="0">
                <a:latin typeface="Calibri"/>
                <a:cs typeface="Calibri"/>
              </a:rPr>
              <a:t>to</a:t>
            </a:r>
            <a:r>
              <a:rPr sz="1765" spc="4" dirty="0">
                <a:latin typeface="Calibri"/>
                <a:cs typeface="Calibri"/>
              </a:rPr>
              <a:t> </a:t>
            </a:r>
            <a:r>
              <a:rPr sz="1765" spc="-4" dirty="0">
                <a:latin typeface="Calibri"/>
                <a:cs typeface="Calibri"/>
              </a:rPr>
              <a:t>the</a:t>
            </a:r>
            <a:r>
              <a:rPr sz="1765" dirty="0">
                <a:latin typeface="Calibri"/>
                <a:cs typeface="Calibri"/>
              </a:rPr>
              <a:t> </a:t>
            </a:r>
            <a:r>
              <a:rPr sz="1765" spc="-9" dirty="0">
                <a:latin typeface="Calibri"/>
                <a:cs typeface="Calibri"/>
              </a:rPr>
              <a:t>computation</a:t>
            </a:r>
            <a:r>
              <a:rPr sz="1765" spc="4" dirty="0">
                <a:latin typeface="Calibri"/>
                <a:cs typeface="Calibri"/>
              </a:rPr>
              <a:t> </a:t>
            </a:r>
            <a:r>
              <a:rPr sz="1765" spc="-9" dirty="0">
                <a:latin typeface="Calibri"/>
                <a:cs typeface="Calibri"/>
              </a:rPr>
              <a:t>of</a:t>
            </a:r>
            <a:r>
              <a:rPr lang="en-US" sz="1765" spc="-9" dirty="0">
                <a:latin typeface="Calibri"/>
                <a:cs typeface="Calibri"/>
              </a:rPr>
              <a:t> </a:t>
            </a:r>
            <a:r>
              <a:rPr lang="en-US" sz="1765" spc="84" dirty="0" err="1">
                <a:latin typeface="Cambria"/>
                <a:cs typeface="Cambria"/>
              </a:rPr>
              <a:t>ℎ</a:t>
            </a:r>
            <a:r>
              <a:rPr lang="en-US" sz="1919" spc="125" baseline="30651" dirty="0" err="1">
                <a:latin typeface="Cambria"/>
                <a:cs typeface="Cambria"/>
              </a:rPr>
              <a:t>d</a:t>
            </a:r>
            <a:r>
              <a:rPr lang="en-US" sz="1765" spc="84" dirty="0">
                <a:latin typeface="Calibri"/>
                <a:cs typeface="Calibri"/>
              </a:rPr>
              <a:t>.</a:t>
            </a:r>
            <a:r>
              <a:rPr lang="en-US" sz="1765" spc="-4" dirty="0">
                <a:latin typeface="Calibri"/>
                <a:cs typeface="Calibri"/>
              </a:rPr>
              <a:t> It</a:t>
            </a:r>
            <a:r>
              <a:rPr lang="en-US" sz="1765" spc="4" dirty="0">
                <a:latin typeface="Calibri"/>
                <a:cs typeface="Calibri"/>
              </a:rPr>
              <a:t> </a:t>
            </a:r>
            <a:r>
              <a:rPr lang="en-US" sz="1765" spc="-4" dirty="0">
                <a:latin typeface="Calibri"/>
                <a:cs typeface="Calibri"/>
              </a:rPr>
              <a:t>is</a:t>
            </a:r>
            <a:r>
              <a:rPr lang="en-US" sz="1765" spc="13" dirty="0">
                <a:latin typeface="Calibri"/>
                <a:cs typeface="Calibri"/>
              </a:rPr>
              <a:t> </a:t>
            </a:r>
            <a:r>
              <a:rPr lang="en-US" sz="1765" spc="-9" dirty="0">
                <a:latin typeface="Calibri"/>
                <a:cs typeface="Calibri"/>
              </a:rPr>
              <a:t>computed</a:t>
            </a:r>
            <a:r>
              <a:rPr lang="en-US" sz="1765" spc="13" dirty="0">
                <a:latin typeface="Calibri"/>
                <a:cs typeface="Calibri"/>
              </a:rPr>
              <a:t> </a:t>
            </a:r>
            <a:r>
              <a:rPr lang="en-US" sz="1765" spc="-9" dirty="0">
                <a:latin typeface="Calibri"/>
                <a:cs typeface="Calibri"/>
              </a:rPr>
              <a:t>by</a:t>
            </a:r>
            <a:r>
              <a:rPr lang="en-US" sz="1765" spc="4" dirty="0">
                <a:latin typeface="Calibri"/>
                <a:cs typeface="Calibri"/>
              </a:rPr>
              <a:t> </a:t>
            </a:r>
            <a:r>
              <a:rPr lang="en-US" sz="1765" spc="-4" dirty="0">
                <a:latin typeface="Calibri"/>
                <a:cs typeface="Calibri"/>
              </a:rPr>
              <a:t>taking</a:t>
            </a:r>
            <a:r>
              <a:rPr lang="en-US" sz="1765" spc="13" dirty="0">
                <a:latin typeface="Calibri"/>
                <a:cs typeface="Calibri"/>
              </a:rPr>
              <a:t> </a:t>
            </a:r>
            <a:r>
              <a:rPr lang="en-US" sz="1765" spc="-4" dirty="0">
                <a:latin typeface="Calibri"/>
                <a:cs typeface="Calibri"/>
              </a:rPr>
              <a:t>the</a:t>
            </a:r>
            <a:r>
              <a:rPr lang="en-US" sz="1765" dirty="0">
                <a:latin typeface="Calibri"/>
                <a:cs typeface="Calibri"/>
              </a:rPr>
              <a:t> </a:t>
            </a:r>
            <a:r>
              <a:rPr lang="en-US" sz="1765" spc="-9" dirty="0">
                <a:latin typeface="Calibri"/>
                <a:cs typeface="Calibri"/>
              </a:rPr>
              <a:t>weighted</a:t>
            </a:r>
            <a:r>
              <a:rPr lang="en-US" sz="1765" spc="13" dirty="0">
                <a:latin typeface="Calibri"/>
                <a:cs typeface="Calibri"/>
              </a:rPr>
              <a:t> </a:t>
            </a:r>
            <a:r>
              <a:rPr lang="en-US" sz="1765" spc="-4" dirty="0">
                <a:latin typeface="Calibri"/>
                <a:cs typeface="Calibri"/>
              </a:rPr>
              <a:t>sum of</a:t>
            </a:r>
            <a:r>
              <a:rPr lang="en-US" sz="1765" dirty="0">
                <a:latin typeface="Calibri"/>
                <a:cs typeface="Calibri"/>
              </a:rPr>
              <a:t> </a:t>
            </a:r>
            <a:r>
              <a:rPr lang="en-US" sz="1765" spc="-4" dirty="0">
                <a:latin typeface="Calibri"/>
                <a:cs typeface="Calibri"/>
              </a:rPr>
              <a:t>all</a:t>
            </a:r>
            <a:r>
              <a:rPr lang="en-US" sz="1765" spc="13" dirty="0">
                <a:latin typeface="Calibri"/>
                <a:cs typeface="Calibri"/>
              </a:rPr>
              <a:t> </a:t>
            </a:r>
            <a:r>
              <a:rPr lang="en-US" sz="1765" spc="-4" dirty="0">
                <a:latin typeface="Calibri"/>
                <a:cs typeface="Calibri"/>
              </a:rPr>
              <a:t>the</a:t>
            </a:r>
            <a:r>
              <a:rPr lang="en-US" sz="1765" spc="4" dirty="0">
                <a:latin typeface="Calibri"/>
                <a:cs typeface="Calibri"/>
              </a:rPr>
              <a:t> </a:t>
            </a:r>
            <a:r>
              <a:rPr lang="en-US" sz="1765" spc="-9" dirty="0">
                <a:latin typeface="Calibri"/>
                <a:cs typeface="Calibri"/>
              </a:rPr>
              <a:t>encoder</a:t>
            </a:r>
            <a:r>
              <a:rPr lang="en-US" sz="1765" spc="9" dirty="0">
                <a:latin typeface="Calibri"/>
                <a:cs typeface="Calibri"/>
              </a:rPr>
              <a:t> </a:t>
            </a:r>
            <a:r>
              <a:rPr lang="en-US" sz="1765" spc="-9" dirty="0">
                <a:latin typeface="Calibri"/>
                <a:cs typeface="Calibri"/>
              </a:rPr>
              <a:t>hidden</a:t>
            </a:r>
            <a:r>
              <a:rPr lang="en-US" sz="1765" spc="9" dirty="0">
                <a:latin typeface="Calibri"/>
                <a:cs typeface="Calibri"/>
              </a:rPr>
              <a:t> </a:t>
            </a:r>
            <a:r>
              <a:rPr lang="en-US" sz="1765" spc="-13" dirty="0">
                <a:latin typeface="Calibri"/>
                <a:cs typeface="Calibri"/>
              </a:rPr>
              <a:t>states, </a:t>
            </a:r>
            <a:r>
              <a:rPr lang="en-US" sz="1765" spc="-4" dirty="0">
                <a:latin typeface="Calibri"/>
                <a:cs typeface="Calibri"/>
              </a:rPr>
              <a:t>each</a:t>
            </a:r>
            <a:r>
              <a:rPr lang="en-US" sz="1765" spc="13" dirty="0">
                <a:latin typeface="Calibri"/>
                <a:cs typeface="Calibri"/>
              </a:rPr>
              <a:t> </a:t>
            </a:r>
            <a:r>
              <a:rPr lang="en-US" sz="1765" spc="-9" dirty="0">
                <a:latin typeface="Calibri"/>
                <a:cs typeface="Calibri"/>
              </a:rPr>
              <a:t>weighted</a:t>
            </a:r>
            <a:r>
              <a:rPr lang="en-US" sz="1765" spc="13" dirty="0">
                <a:latin typeface="Calibri"/>
                <a:cs typeface="Calibri"/>
              </a:rPr>
              <a:t> </a:t>
            </a:r>
            <a:r>
              <a:rPr lang="en-US" sz="1765" spc="-9" dirty="0">
                <a:latin typeface="Calibri"/>
                <a:cs typeface="Calibri"/>
              </a:rPr>
              <a:t>by</a:t>
            </a:r>
            <a:r>
              <a:rPr lang="en-US" sz="1765" spc="9" dirty="0">
                <a:latin typeface="Calibri"/>
                <a:cs typeface="Calibri"/>
              </a:rPr>
              <a:t> </a:t>
            </a:r>
            <a:r>
              <a:rPr lang="en-US" sz="1765" spc="-4" dirty="0">
                <a:latin typeface="Calibri"/>
                <a:cs typeface="Calibri"/>
              </a:rPr>
              <a:t>their</a:t>
            </a:r>
            <a:r>
              <a:rPr lang="en-US" sz="1765" spc="18" dirty="0">
                <a:latin typeface="Calibri"/>
                <a:cs typeface="Calibri"/>
              </a:rPr>
              <a:t> </a:t>
            </a:r>
            <a:r>
              <a:rPr lang="en-US" sz="1765" spc="-4" dirty="0">
                <a:latin typeface="Calibri"/>
                <a:cs typeface="Calibri"/>
              </a:rPr>
              <a:t>dot</a:t>
            </a:r>
            <a:r>
              <a:rPr lang="en-US" sz="1765" spc="4" dirty="0">
                <a:latin typeface="Calibri"/>
                <a:cs typeface="Calibri"/>
              </a:rPr>
              <a:t> </a:t>
            </a:r>
            <a:r>
              <a:rPr lang="en-US" sz="1765" spc="-9" dirty="0">
                <a:latin typeface="Calibri"/>
                <a:cs typeface="Calibri"/>
              </a:rPr>
              <a:t>product</a:t>
            </a:r>
            <a:r>
              <a:rPr lang="en-US" sz="1765" spc="4" dirty="0">
                <a:latin typeface="Calibri"/>
                <a:cs typeface="Calibri"/>
              </a:rPr>
              <a:t> </a:t>
            </a:r>
            <a:r>
              <a:rPr lang="en-US" sz="1765" spc="-4" dirty="0">
                <a:latin typeface="Calibri"/>
                <a:cs typeface="Calibri"/>
              </a:rPr>
              <a:t>with</a:t>
            </a:r>
            <a:r>
              <a:rPr lang="en-US" sz="1765" spc="4" dirty="0">
                <a:latin typeface="Calibri"/>
                <a:cs typeface="Calibri"/>
              </a:rPr>
              <a:t> </a:t>
            </a:r>
            <a:r>
              <a:rPr lang="en-US" sz="1765" spc="-4" dirty="0">
                <a:latin typeface="Calibri"/>
                <a:cs typeface="Calibri"/>
              </a:rPr>
              <a:t>the</a:t>
            </a:r>
            <a:r>
              <a:rPr lang="en-US" sz="1765" spc="9" dirty="0">
                <a:latin typeface="Calibri"/>
                <a:cs typeface="Calibri"/>
              </a:rPr>
              <a:t> </a:t>
            </a:r>
            <a:r>
              <a:rPr lang="en-US" sz="1765" spc="-4" dirty="0">
                <a:latin typeface="Calibri"/>
                <a:cs typeface="Calibri"/>
              </a:rPr>
              <a:t>prior</a:t>
            </a:r>
            <a:r>
              <a:rPr lang="en-US" sz="1765" spc="13" dirty="0">
                <a:latin typeface="Calibri"/>
                <a:cs typeface="Calibri"/>
              </a:rPr>
              <a:t> </a:t>
            </a:r>
            <a:r>
              <a:rPr lang="en-US" sz="1765" spc="-9" dirty="0">
                <a:latin typeface="Calibri"/>
                <a:cs typeface="Calibri"/>
              </a:rPr>
              <a:t>decoder</a:t>
            </a:r>
            <a:r>
              <a:rPr lang="en-US" sz="1765" spc="9" dirty="0">
                <a:latin typeface="Calibri"/>
                <a:cs typeface="Calibri"/>
              </a:rPr>
              <a:t> </a:t>
            </a:r>
            <a:r>
              <a:rPr lang="en-US" sz="1765" spc="-4" dirty="0">
                <a:latin typeface="Calibri"/>
                <a:cs typeface="Calibri"/>
              </a:rPr>
              <a:t>hidden</a:t>
            </a:r>
            <a:r>
              <a:rPr lang="en-US" sz="1765" spc="9" dirty="0">
                <a:latin typeface="Calibri"/>
                <a:cs typeface="Calibri"/>
              </a:rPr>
              <a:t> </a:t>
            </a:r>
            <a:r>
              <a:rPr lang="en-US" sz="1765" spc="-18" dirty="0">
                <a:latin typeface="Calibri"/>
                <a:cs typeface="Calibri"/>
              </a:rPr>
              <a:t>state</a:t>
            </a:r>
            <a:r>
              <a:rPr lang="en-US" sz="1765" spc="31" dirty="0">
                <a:latin typeface="Calibri"/>
                <a:cs typeface="Calibri"/>
              </a:rPr>
              <a:t> </a:t>
            </a:r>
            <a:r>
              <a:rPr lang="en-US" sz="1765" spc="71" dirty="0" err="1">
                <a:latin typeface="Cambria"/>
                <a:cs typeface="Cambria"/>
              </a:rPr>
              <a:t>ℎ</a:t>
            </a:r>
            <a:r>
              <a:rPr lang="en-US" sz="1919" spc="106" baseline="30651" dirty="0" err="1">
                <a:latin typeface="Cambria"/>
                <a:cs typeface="Cambria"/>
              </a:rPr>
              <a:t>d</a:t>
            </a:r>
            <a:r>
              <a:rPr lang="en-US" sz="1919" spc="106" baseline="30651" dirty="0">
                <a:latin typeface="Cambria"/>
                <a:cs typeface="Cambria"/>
              </a:rPr>
              <a:t>	</a:t>
            </a:r>
            <a:r>
              <a:rPr lang="en-US" sz="1765" spc="-4" dirty="0">
                <a:latin typeface="Calibri"/>
                <a:cs typeface="Calibri"/>
              </a:rPr>
              <a:t>.</a:t>
            </a:r>
            <a:endParaRPr lang="en-US" sz="1765" dirty="0">
              <a:latin typeface="Calibri"/>
              <a:cs typeface="Calibri"/>
            </a:endParaRPr>
          </a:p>
          <a:p>
            <a:pPr marL="33619" marR="26896">
              <a:spcBef>
                <a:spcPts val="84"/>
              </a:spcBef>
            </a:pPr>
            <a:endParaRPr lang="en-US" sz="1765" dirty="0">
              <a:latin typeface="Calibri"/>
              <a:cs typeface="Calibri"/>
            </a:endParaRPr>
          </a:p>
          <a:p>
            <a:pPr marL="33619" marR="26896">
              <a:spcBef>
                <a:spcPts val="84"/>
              </a:spcBef>
            </a:pPr>
            <a:endParaRPr sz="1765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C8119-049F-7D2E-1C10-CC0FC9867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780" y="505822"/>
            <a:ext cx="6093944" cy="956526"/>
          </a:xfrm>
        </p:spPr>
        <p:txBody>
          <a:bodyPr/>
          <a:lstStyle/>
          <a:p>
            <a:r>
              <a:rPr lang="en-US" dirty="0"/>
              <a:t>Attention -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459B46-6757-39C6-86C7-3C2EE8E6C3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Most </a:t>
            </a:r>
            <a:r>
              <a:rPr lang="en-US" dirty="0">
                <a:solidFill>
                  <a:srgbClr val="C00000"/>
                </a:solidFill>
              </a:rPr>
              <a:t>relevant</a:t>
            </a:r>
            <a:r>
              <a:rPr lang="en-US" dirty="0"/>
              <a:t> world in source text are </a:t>
            </a:r>
            <a:r>
              <a:rPr lang="en-US" dirty="0">
                <a:solidFill>
                  <a:srgbClr val="C00000"/>
                </a:solidFill>
              </a:rPr>
              <a:t>attending</a:t>
            </a:r>
            <a:r>
              <a:rPr lang="en-US" dirty="0"/>
              <a:t> in the context of target words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635EF8-C54A-9BD8-5F30-AB34115D1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77" y="3079531"/>
            <a:ext cx="9710256" cy="2617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1A1B6A-E7D4-AEFA-2704-7C6201ACA4EE}"/>
              </a:ext>
            </a:extLst>
          </p:cNvPr>
          <p:cNvSpPr txBox="1"/>
          <p:nvPr/>
        </p:nvSpPr>
        <p:spPr>
          <a:xfrm>
            <a:off x="4151587" y="58631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Example:</a:t>
            </a:r>
            <a:r>
              <a:rPr lang="en-US" spc="-85" dirty="0"/>
              <a:t> </a:t>
            </a:r>
            <a:r>
              <a:rPr lang="en-US" dirty="0"/>
              <a:t>machine</a:t>
            </a:r>
            <a:r>
              <a:rPr lang="en-US" spc="-60" dirty="0"/>
              <a:t> </a:t>
            </a:r>
            <a:r>
              <a:rPr lang="en-US" spc="-10" dirty="0"/>
              <a:t>translation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524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03EBE-B562-C86C-9BA9-D999E897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932EB-56C3-F6DD-F043-3C21AE1E3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234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Translating an </a:t>
            </a:r>
            <a:r>
              <a:rPr lang="en-US" b="1" dirty="0"/>
              <a:t>English</a:t>
            </a:r>
            <a:r>
              <a:rPr lang="en-US" dirty="0"/>
              <a:t> sentence into </a:t>
            </a:r>
            <a:r>
              <a:rPr lang="en-US" b="1" dirty="0"/>
              <a:t>French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“The quick brown fox jumps over the lazy dog”</a:t>
            </a:r>
          </a:p>
          <a:p>
            <a:pPr marL="0" indent="0">
              <a:buNone/>
            </a:pPr>
            <a:r>
              <a:rPr lang="en-US" dirty="0"/>
              <a:t>To translate the word "</a:t>
            </a:r>
            <a:r>
              <a:rPr lang="en-US" dirty="0" err="1"/>
              <a:t>renard</a:t>
            </a:r>
            <a:r>
              <a:rPr lang="en-US" dirty="0"/>
              <a:t>" (French for "fox"):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B13278E-4DFE-1396-89D4-776709432A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945523"/>
              </p:ext>
            </p:extLst>
          </p:nvPr>
        </p:nvGraphicFramePr>
        <p:xfrm>
          <a:off x="936351" y="3375025"/>
          <a:ext cx="3603751" cy="2936880"/>
        </p:xfrm>
        <a:graphic>
          <a:graphicData uri="http://schemas.openxmlformats.org/drawingml/2006/table">
            <a:tbl>
              <a:tblPr firstRow="1" firstCol="1" bandRow="1"/>
              <a:tblGrid>
                <a:gridCol w="1478191">
                  <a:extLst>
                    <a:ext uri="{9D8B030D-6E8A-4147-A177-3AD203B41FA5}">
                      <a16:colId xmlns:a16="http://schemas.microsoft.com/office/drawing/2014/main" val="2771508837"/>
                    </a:ext>
                  </a:extLst>
                </a:gridCol>
                <a:gridCol w="2125560">
                  <a:extLst>
                    <a:ext uri="{9D8B030D-6E8A-4147-A177-3AD203B41FA5}">
                      <a16:colId xmlns:a16="http://schemas.microsoft.com/office/drawing/2014/main" val="3627830929"/>
                    </a:ext>
                  </a:extLst>
                </a:gridCol>
              </a:tblGrid>
              <a:tr h="326320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Input Word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6" marR="13226" marT="13226" marB="132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Attention Weight</a:t>
                      </a:r>
                      <a:endParaRPr lang="en-US" sz="2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6" marR="13226" marT="13226" marB="132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077578"/>
                  </a:ext>
                </a:extLst>
              </a:tr>
              <a:tr h="326320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The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6" marR="13226" marT="13226" marB="132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0.10</a:t>
                      </a:r>
                      <a:endParaRPr lang="en-US" sz="2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6" marR="13226" marT="13226" marB="132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966882"/>
                  </a:ext>
                </a:extLst>
              </a:tr>
              <a:tr h="326320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quick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6" marR="13226" marT="13226" marB="132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0.10</a:t>
                      </a:r>
                      <a:endParaRPr lang="en-US" sz="2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6" marR="13226" marT="13226" marB="132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216845"/>
                  </a:ext>
                </a:extLst>
              </a:tr>
              <a:tr h="326320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brown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6" marR="13226" marT="13226" marB="132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0.25</a:t>
                      </a:r>
                      <a:endParaRPr lang="en-US" sz="2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6" marR="13226" marT="13226" marB="132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9939052"/>
                  </a:ext>
                </a:extLst>
              </a:tr>
              <a:tr h="326320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i="0" u="none" strike="noStrike" kern="100">
                          <a:effectLst/>
                          <a:highlight>
                            <a:srgbClr val="FFFF00"/>
                          </a:highlight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fox</a:t>
                      </a:r>
                      <a:endParaRPr lang="en-US" sz="2500" b="0" i="0" u="none" strike="noStrike"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3226" marR="13226" marT="13226" marB="132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0" i="0" u="none" strike="noStrike" kern="100" dirty="0">
                          <a:effectLst/>
                          <a:highlight>
                            <a:srgbClr val="FFFF00"/>
                          </a:highlight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0.45</a:t>
                      </a:r>
                      <a:endParaRPr lang="en-US" sz="2500" b="0" i="0" u="none" strike="noStrike" dirty="0"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3226" marR="13226" marT="13226" marB="132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887804"/>
                  </a:ext>
                </a:extLst>
              </a:tr>
              <a:tr h="326320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jumps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6" marR="13226" marT="13226" marB="132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0.01</a:t>
                      </a:r>
                      <a:endParaRPr lang="en-US" sz="2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6" marR="13226" marT="13226" marB="132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841520"/>
                  </a:ext>
                </a:extLst>
              </a:tr>
              <a:tr h="326320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over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6" marR="13226" marT="13226" marB="132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0.01</a:t>
                      </a:r>
                      <a:endParaRPr lang="en-US" sz="2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6" marR="13226" marT="13226" marB="132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1090821"/>
                  </a:ext>
                </a:extLst>
              </a:tr>
              <a:tr h="326320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lazy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6" marR="13226" marT="13226" marB="132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0.01</a:t>
                      </a:r>
                      <a:endParaRPr lang="en-US" sz="2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6" marR="13226" marT="13226" marB="132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8658723"/>
                  </a:ext>
                </a:extLst>
              </a:tr>
              <a:tr h="326320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dog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6" marR="13226" marT="13226" marB="132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0.01</a:t>
                      </a:r>
                      <a:endParaRPr lang="en-US" sz="2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6" marR="13226" marT="13226" marB="132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2203067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1D52ED35-7C01-C002-1ECD-0B7F1C1E0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224" y="3321051"/>
            <a:ext cx="5408428" cy="33711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1A53CB-FA22-D752-96D2-8D64F54D5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878" y="1471245"/>
            <a:ext cx="3132351" cy="206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69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D5A55-90BD-2CCE-0EB4-68F81F606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4000" dirty="0"/>
              <a:t>Prediction of Time Series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F3C9C-C8F5-96B6-EEB2-40FB349C6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1216" y="1437390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These components may be combined in </a:t>
            </a:r>
            <a:r>
              <a:rPr lang="en-US" sz="2400" dirty="0">
                <a:solidFill>
                  <a:srgbClr val="FF0000"/>
                </a:solidFill>
              </a:rPr>
              <a:t>different ways</a:t>
            </a:r>
            <a:r>
              <a:rPr lang="en-US" sz="2400" dirty="0"/>
              <a:t>. </a:t>
            </a:r>
          </a:p>
          <a:p>
            <a:r>
              <a:rPr lang="en-US" sz="2400" dirty="0"/>
              <a:t>In prediction, the objective is to model </a:t>
            </a:r>
            <a:r>
              <a:rPr lang="en-US" sz="2400" dirty="0">
                <a:solidFill>
                  <a:srgbClr val="FF0000"/>
                </a:solidFill>
              </a:rPr>
              <a:t>all the components </a:t>
            </a:r>
            <a:r>
              <a:rPr lang="en-US" sz="2400" dirty="0"/>
              <a:t>to the point that the only component that remains </a:t>
            </a:r>
            <a:r>
              <a:rPr lang="en-US" sz="2400" dirty="0">
                <a:solidFill>
                  <a:srgbClr val="FF0000"/>
                </a:solidFill>
              </a:rPr>
              <a:t>unexplained</a:t>
            </a:r>
            <a:r>
              <a:rPr lang="en-US" sz="2400" dirty="0"/>
              <a:t> is the </a:t>
            </a:r>
            <a:r>
              <a:rPr lang="en-US" sz="2400" dirty="0">
                <a:solidFill>
                  <a:srgbClr val="FF0000"/>
                </a:solidFill>
              </a:rPr>
              <a:t>random</a:t>
            </a:r>
            <a:r>
              <a:rPr lang="en-US" sz="2400" dirty="0"/>
              <a:t> component.</a:t>
            </a:r>
          </a:p>
          <a:p>
            <a:r>
              <a:rPr lang="en-US" sz="2400" dirty="0"/>
              <a:t>For prediction in time-series data using neural networks we need a type of NN which can predict based on a </a:t>
            </a:r>
            <a:r>
              <a:rPr lang="en-US" sz="2400" dirty="0">
                <a:solidFill>
                  <a:srgbClr val="C00000"/>
                </a:solidFill>
              </a:rPr>
              <a:t>sequence of data </a:t>
            </a:r>
            <a:r>
              <a:rPr lang="en-US" sz="2400" dirty="0"/>
              <a:t>over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140085-079D-0B3D-C200-E0107E2B8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290" y="3666806"/>
            <a:ext cx="5237151" cy="301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960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A4BD-DCFC-67DA-BE9A-775F4C85B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2" dirty="0"/>
              <a:t>Attention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B7D2B93-3F3F-7AFF-116A-D6870267C81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90688"/>
            <a:ext cx="10751288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Long-Range Dependencies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Instead of relying on a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cs typeface="Arial" panose="020B0604020202020204" pitchFamily="34" charset="0"/>
              </a:rPr>
              <a:t>single final hidden state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from the encoder, attention allows the decoder to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cs typeface="Arial" panose="020B0604020202020204" pitchFamily="34" charset="0"/>
              </a:rPr>
              <a:t>dynamically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focus on relevant parts of the input sequence, regardless of how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cs typeface="Arial" panose="020B0604020202020204" pitchFamily="34" charset="0"/>
              </a:rPr>
              <a:t>far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back they are.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Bottleneck Problem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In standard RNNs, all the information from the input sequence is compressed into a single hidden state, which can lead to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cs typeface="Arial" panose="020B0604020202020204" pitchFamily="34" charset="0"/>
              </a:rPr>
              <a:t>information loss for long sequences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 Attention avoids this by considering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cs typeface="Arial" panose="020B0604020202020204" pitchFamily="34" charset="0"/>
              </a:rPr>
              <a:t>all hidden states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during decoding.</a:t>
            </a:r>
          </a:p>
        </p:txBody>
      </p:sp>
    </p:spTree>
    <p:extLst>
      <p:ext uri="{BB962C8B-B14F-4D97-AF65-F5344CB8AC3E}">
        <p14:creationId xmlns:p14="http://schemas.microsoft.com/office/powerpoint/2010/main" val="10900659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85368-0F9B-7EE1-00A9-3BFE4DD86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F4D53-D5F0-C90D-D689-AB1A2203E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Train BPE tokenizer on train.txt file using following hyper-parameters:</a:t>
            </a:r>
          </a:p>
          <a:p>
            <a:r>
              <a:rPr lang="en-US" dirty="0" err="1"/>
              <a:t>min_frequency</a:t>
            </a:r>
            <a:r>
              <a:rPr lang="en-US" dirty="0"/>
              <a:t>=2, </a:t>
            </a:r>
            <a:r>
              <a:rPr lang="en-US" dirty="0" err="1"/>
              <a:t>vocab_size</a:t>
            </a:r>
            <a:r>
              <a:rPr lang="en-US" dirty="0"/>
              <a:t>=20</a:t>
            </a:r>
          </a:p>
          <a:p>
            <a:r>
              <a:rPr lang="en-US" dirty="0" err="1"/>
              <a:t>min_frequency</a:t>
            </a:r>
            <a:r>
              <a:rPr lang="en-US" dirty="0"/>
              <a:t>=2, </a:t>
            </a:r>
            <a:r>
              <a:rPr lang="en-US" dirty="0" err="1"/>
              <a:t>vocab_size</a:t>
            </a:r>
            <a:r>
              <a:rPr lang="en-US" dirty="0"/>
              <a:t>=50</a:t>
            </a:r>
          </a:p>
          <a:p>
            <a:r>
              <a:rPr lang="en-US" dirty="0" err="1"/>
              <a:t>min_frequency</a:t>
            </a:r>
            <a:r>
              <a:rPr lang="en-US" dirty="0"/>
              <a:t>=3, </a:t>
            </a:r>
            <a:r>
              <a:rPr lang="en-US" dirty="0" err="1"/>
              <a:t>vocab_size</a:t>
            </a:r>
            <a:r>
              <a:rPr lang="en-US" dirty="0"/>
              <a:t>=50</a:t>
            </a:r>
          </a:p>
          <a:p>
            <a:pPr marL="0" indent="0">
              <a:buNone/>
            </a:pPr>
            <a:r>
              <a:rPr lang="en-US" dirty="0"/>
              <a:t>Use each of trained model to encode the following sentence:</a:t>
            </a:r>
          </a:p>
          <a:p>
            <a:pPr marL="0" indent="0">
              <a:buNone/>
            </a:pPr>
            <a:r>
              <a:rPr lang="en-US" dirty="0"/>
              <a:t>“he is unfair and unaware and unresponsive”</a:t>
            </a:r>
          </a:p>
          <a:p>
            <a:pPr marL="0" indent="0">
              <a:buNone/>
            </a:pPr>
            <a:r>
              <a:rPr lang="en-US" dirty="0"/>
              <a:t>Which set of hyper-parameters creates best results?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592D131-0BE8-CB89-57B5-CD5FB8EDFA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0814" y="2598003"/>
            <a:ext cx="403668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is he fair and aware and responsive ?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he is fair and aware and responsive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he is unhappy and unkind and unpleasant </a:t>
            </a:r>
            <a:endParaRPr kumimoji="0" lang="en-US" altLang="en-US" sz="36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755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4884" y="578927"/>
            <a:ext cx="10230048" cy="563616"/>
          </a:xfrm>
          <a:prstGeom prst="rect">
            <a:avLst/>
          </a:prstGeom>
        </p:spPr>
        <p:txBody>
          <a:bodyPr vert="horz" wrap="square" lIns="0" tIns="952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525"/>
            <a:r>
              <a:rPr lang="en-US" sz="4000" dirty="0"/>
              <a:t>Limitations of Feed Forward </a:t>
            </a:r>
            <a:r>
              <a:rPr sz="4000" dirty="0"/>
              <a:t>Neural Network</a:t>
            </a:r>
            <a:r>
              <a:rPr lang="en-US" sz="4000" dirty="0"/>
              <a:t>s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1184884" y="1434926"/>
            <a:ext cx="10230049" cy="3647024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80975" marR="3810" indent="-171450">
              <a:lnSpc>
                <a:spcPts val="2250"/>
              </a:lnSpc>
              <a:spcBef>
                <a:spcPts val="375"/>
              </a:spcBef>
              <a:buFont typeface="Arial MT"/>
              <a:buChar char="•"/>
              <a:tabLst>
                <a:tab pos="180975" algn="l"/>
              </a:tabLst>
            </a:pPr>
            <a:r>
              <a:rPr lang="en-US" sz="2800" dirty="0"/>
              <a:t>Time series data have an inherent </a:t>
            </a:r>
            <a:r>
              <a:rPr lang="en-US" sz="2800" dirty="0">
                <a:solidFill>
                  <a:srgbClr val="C00000"/>
                </a:solidFill>
              </a:rPr>
              <a:t>temporal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C00000"/>
                </a:solidFill>
              </a:rPr>
              <a:t>order </a:t>
            </a:r>
            <a:r>
              <a:rPr lang="en-US" sz="2800" dirty="0"/>
              <a:t>(each data point is related to its 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previous </a:t>
            </a:r>
            <a:r>
              <a:rPr lang="en-US" sz="2800" dirty="0">
                <a:latin typeface="Calibri"/>
                <a:cs typeface="Calibri"/>
              </a:rPr>
              <a:t>data</a:t>
            </a:r>
            <a:r>
              <a:rPr lang="en-US" sz="2800" dirty="0"/>
              <a:t> points)</a:t>
            </a:r>
          </a:p>
          <a:p>
            <a:pPr marL="180975" marR="3810" indent="-171450">
              <a:lnSpc>
                <a:spcPts val="2250"/>
              </a:lnSpc>
              <a:spcBef>
                <a:spcPts val="375"/>
              </a:spcBef>
              <a:buFont typeface="Arial MT"/>
              <a:buChar char="•"/>
              <a:tabLst>
                <a:tab pos="180975" algn="l"/>
              </a:tabLst>
            </a:pPr>
            <a:endParaRPr lang="en-US" sz="2800" dirty="0">
              <a:latin typeface="Calibri"/>
              <a:cs typeface="Calibri"/>
            </a:endParaRPr>
          </a:p>
          <a:p>
            <a:pPr marL="180975" marR="3810" indent="-171450">
              <a:lnSpc>
                <a:spcPts val="2250"/>
              </a:lnSpc>
              <a:spcBef>
                <a:spcPts val="375"/>
              </a:spcBef>
              <a:buFont typeface="Arial MT"/>
              <a:buChar char="•"/>
              <a:tabLst>
                <a:tab pos="180975" algn="l"/>
              </a:tabLst>
            </a:pPr>
            <a:r>
              <a:rPr lang="en-US" sz="2800" dirty="0">
                <a:latin typeface="Calibri"/>
                <a:cs typeface="Calibri"/>
              </a:rPr>
              <a:t>A feedforward neural network treats all inputs 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independently</a:t>
            </a:r>
            <a:r>
              <a:rPr lang="en-US" sz="2800" dirty="0">
                <a:latin typeface="Calibri"/>
                <a:cs typeface="Calibri"/>
              </a:rPr>
              <a:t> and doesn't explicitly capture </a:t>
            </a:r>
            <a:r>
              <a:rPr lang="en-US" sz="2800" dirty="0"/>
              <a:t>relationships between them across time</a:t>
            </a:r>
            <a:endParaRPr lang="en-US" sz="2800" dirty="0">
              <a:latin typeface="Calibri"/>
              <a:cs typeface="Calibri"/>
            </a:endParaRPr>
          </a:p>
          <a:p>
            <a:pPr marL="180975" marR="3810" indent="-171450">
              <a:lnSpc>
                <a:spcPts val="2250"/>
              </a:lnSpc>
              <a:spcBef>
                <a:spcPts val="375"/>
              </a:spcBef>
              <a:buFont typeface="Arial MT"/>
              <a:buChar char="•"/>
              <a:tabLst>
                <a:tab pos="180975" algn="l"/>
              </a:tabLst>
            </a:pPr>
            <a:endParaRPr lang="en-US" sz="2800" dirty="0">
              <a:latin typeface="+mn-lt"/>
              <a:cs typeface="Calibri"/>
            </a:endParaRPr>
          </a:p>
          <a:p>
            <a:pPr marL="180499" indent="-170974">
              <a:lnSpc>
                <a:spcPts val="2422"/>
              </a:lnSpc>
              <a:spcBef>
                <a:spcPts val="75"/>
              </a:spcBef>
              <a:buFont typeface="Arial MT"/>
              <a:buChar char="•"/>
              <a:tabLst>
                <a:tab pos="180499" algn="l"/>
              </a:tabLst>
            </a:pPr>
            <a:r>
              <a:rPr lang="en-US" sz="2800" dirty="0">
                <a:latin typeface="Calibri"/>
                <a:cs typeface="Calibri"/>
              </a:rPr>
              <a:t>We</a:t>
            </a:r>
            <a:r>
              <a:rPr lang="en-US" sz="2800" spc="-56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need</a:t>
            </a:r>
            <a:r>
              <a:rPr lang="en-US" sz="2800" spc="-49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a</a:t>
            </a:r>
            <a:r>
              <a:rPr lang="en-US" sz="2800" spc="-56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structure</a:t>
            </a:r>
            <a:r>
              <a:rPr lang="en-US" sz="2800" spc="-45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that</a:t>
            </a:r>
            <a:r>
              <a:rPr lang="en-US" sz="2800" spc="-49" dirty="0">
                <a:latin typeface="Calibri"/>
                <a:cs typeface="Calibri"/>
              </a:rPr>
              <a:t> </a:t>
            </a:r>
            <a:r>
              <a:rPr lang="en-US" sz="2800" spc="-19" dirty="0">
                <a:latin typeface="Calibri"/>
                <a:cs typeface="Calibri"/>
              </a:rPr>
              <a:t>can </a:t>
            </a:r>
            <a:r>
              <a:rPr lang="en-US" sz="2800" dirty="0">
                <a:solidFill>
                  <a:srgbClr val="FF0000"/>
                </a:solidFill>
                <a:latin typeface="Calibri"/>
                <a:cs typeface="Calibri"/>
              </a:rPr>
              <a:t>model</a:t>
            </a:r>
            <a:r>
              <a:rPr lang="en-US" sz="28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alibri"/>
                <a:cs typeface="Calibri"/>
              </a:rPr>
              <a:t>dependencies</a:t>
            </a:r>
            <a:r>
              <a:rPr lang="en-US" sz="2800" spc="-4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of</a:t>
            </a:r>
            <a:r>
              <a:rPr lang="en-US" sz="2800" spc="-45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inputs</a:t>
            </a:r>
            <a:r>
              <a:rPr lang="en-US" sz="2800" spc="-41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over</a:t>
            </a:r>
            <a:r>
              <a:rPr lang="en-US" sz="2800" spc="-38" dirty="0">
                <a:latin typeface="Calibri"/>
                <a:cs typeface="Calibri"/>
              </a:rPr>
              <a:t> </a:t>
            </a:r>
            <a:r>
              <a:rPr lang="en-US" sz="2800" spc="-15" dirty="0">
                <a:solidFill>
                  <a:srgbClr val="C00000"/>
                </a:solidFill>
                <a:latin typeface="Calibri"/>
                <a:cs typeface="Calibri"/>
              </a:rPr>
              <a:t>time</a:t>
            </a:r>
          </a:p>
          <a:p>
            <a:pPr marL="180499" indent="-170974">
              <a:lnSpc>
                <a:spcPts val="2422"/>
              </a:lnSpc>
              <a:spcBef>
                <a:spcPts val="75"/>
              </a:spcBef>
              <a:buFont typeface="Arial MT"/>
              <a:buChar char="•"/>
              <a:tabLst>
                <a:tab pos="180499" algn="l"/>
              </a:tabLst>
            </a:pPr>
            <a:endParaRPr lang="en-US" sz="2800" spc="-15" dirty="0">
              <a:latin typeface="Calibri"/>
              <a:cs typeface="Calibri"/>
            </a:endParaRPr>
          </a:p>
          <a:p>
            <a:pPr marL="180499" indent="-170974">
              <a:lnSpc>
                <a:spcPts val="2422"/>
              </a:lnSpc>
              <a:spcBef>
                <a:spcPts val="75"/>
              </a:spcBef>
              <a:buFont typeface="Arial MT"/>
              <a:buChar char="•"/>
              <a:tabLst>
                <a:tab pos="180499" algn="l"/>
              </a:tabLst>
            </a:pPr>
            <a:r>
              <a:rPr lang="en-US" sz="2800" spc="-15" dirty="0">
                <a:latin typeface="Calibri"/>
                <a:cs typeface="Calibri"/>
              </a:rPr>
              <a:t>This dependencies can be represented by a </a:t>
            </a:r>
            <a:r>
              <a:rPr lang="en-US" sz="2800" spc="-15" dirty="0">
                <a:solidFill>
                  <a:srgbClr val="FF0000"/>
                </a:solidFill>
                <a:latin typeface="Calibri"/>
                <a:cs typeface="Calibri"/>
              </a:rPr>
              <a:t>sequence of data</a:t>
            </a:r>
            <a:endParaRPr lang="en-US" sz="2800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180975" marR="3810" indent="-171450">
              <a:lnSpc>
                <a:spcPts val="2250"/>
              </a:lnSpc>
              <a:spcBef>
                <a:spcPts val="375"/>
              </a:spcBef>
              <a:buFont typeface="Arial MT"/>
              <a:buChar char="•"/>
              <a:tabLst>
                <a:tab pos="180975" algn="l"/>
              </a:tabLst>
            </a:pPr>
            <a:endParaRPr lang="en-US" sz="2800" dirty="0">
              <a:latin typeface="Calibri"/>
              <a:cs typeface="Calibri"/>
            </a:endParaRPr>
          </a:p>
          <a:p>
            <a:pPr marL="180975" marR="3810" indent="-171450">
              <a:lnSpc>
                <a:spcPts val="2250"/>
              </a:lnSpc>
              <a:spcBef>
                <a:spcPts val="375"/>
              </a:spcBef>
              <a:buFont typeface="Arial MT"/>
              <a:buChar char="•"/>
              <a:tabLst>
                <a:tab pos="180975" algn="l"/>
              </a:tabLst>
            </a:pPr>
            <a:endParaRPr sz="28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088381" y="6144693"/>
            <a:ext cx="427673" cy="427673"/>
          </a:xfrm>
          <a:custGeom>
            <a:avLst/>
            <a:gdLst/>
            <a:ahLst/>
            <a:cxnLst/>
            <a:rect l="l" t="t" r="r" b="b"/>
            <a:pathLst>
              <a:path w="570229" h="570229">
                <a:moveTo>
                  <a:pt x="0" y="284945"/>
                </a:moveTo>
                <a:lnTo>
                  <a:pt x="3729" y="238725"/>
                </a:lnTo>
                <a:lnTo>
                  <a:pt x="14526" y="194880"/>
                </a:lnTo>
                <a:lnTo>
                  <a:pt x="31805" y="153996"/>
                </a:lnTo>
                <a:lnTo>
                  <a:pt x="54978" y="116660"/>
                </a:lnTo>
                <a:lnTo>
                  <a:pt x="83458" y="83458"/>
                </a:lnTo>
                <a:lnTo>
                  <a:pt x="116660" y="54977"/>
                </a:lnTo>
                <a:lnTo>
                  <a:pt x="153996" y="31805"/>
                </a:lnTo>
                <a:lnTo>
                  <a:pt x="194881" y="14526"/>
                </a:lnTo>
                <a:lnTo>
                  <a:pt x="238726" y="3729"/>
                </a:lnTo>
                <a:lnTo>
                  <a:pt x="284946" y="0"/>
                </a:lnTo>
                <a:lnTo>
                  <a:pt x="331165" y="3729"/>
                </a:lnTo>
                <a:lnTo>
                  <a:pt x="375010" y="14526"/>
                </a:lnTo>
                <a:lnTo>
                  <a:pt x="415895" y="31805"/>
                </a:lnTo>
                <a:lnTo>
                  <a:pt x="453231" y="54977"/>
                </a:lnTo>
                <a:lnTo>
                  <a:pt x="486433" y="83458"/>
                </a:lnTo>
                <a:lnTo>
                  <a:pt x="514913" y="116660"/>
                </a:lnTo>
                <a:lnTo>
                  <a:pt x="538086" y="153996"/>
                </a:lnTo>
                <a:lnTo>
                  <a:pt x="555365" y="194880"/>
                </a:lnTo>
                <a:lnTo>
                  <a:pt x="566162" y="238725"/>
                </a:lnTo>
                <a:lnTo>
                  <a:pt x="569892" y="284945"/>
                </a:lnTo>
                <a:lnTo>
                  <a:pt x="566162" y="331164"/>
                </a:lnTo>
                <a:lnTo>
                  <a:pt x="555365" y="375009"/>
                </a:lnTo>
                <a:lnTo>
                  <a:pt x="538086" y="415893"/>
                </a:lnTo>
                <a:lnTo>
                  <a:pt x="514913" y="453229"/>
                </a:lnTo>
                <a:lnTo>
                  <a:pt x="486433" y="486431"/>
                </a:lnTo>
                <a:lnTo>
                  <a:pt x="453231" y="514912"/>
                </a:lnTo>
                <a:lnTo>
                  <a:pt x="415895" y="538084"/>
                </a:lnTo>
                <a:lnTo>
                  <a:pt x="375010" y="555363"/>
                </a:lnTo>
                <a:lnTo>
                  <a:pt x="331165" y="566160"/>
                </a:lnTo>
                <a:lnTo>
                  <a:pt x="284946" y="569890"/>
                </a:lnTo>
                <a:lnTo>
                  <a:pt x="238726" y="566160"/>
                </a:lnTo>
                <a:lnTo>
                  <a:pt x="194881" y="555363"/>
                </a:lnTo>
                <a:lnTo>
                  <a:pt x="153996" y="538084"/>
                </a:lnTo>
                <a:lnTo>
                  <a:pt x="116660" y="514912"/>
                </a:lnTo>
                <a:lnTo>
                  <a:pt x="83458" y="486431"/>
                </a:lnTo>
                <a:lnTo>
                  <a:pt x="54978" y="453229"/>
                </a:lnTo>
                <a:lnTo>
                  <a:pt x="31805" y="415893"/>
                </a:lnTo>
                <a:lnTo>
                  <a:pt x="14526" y="375009"/>
                </a:lnTo>
                <a:lnTo>
                  <a:pt x="3729" y="331164"/>
                </a:lnTo>
                <a:lnTo>
                  <a:pt x="0" y="28494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 txBox="1"/>
          <p:nvPr/>
        </p:nvSpPr>
        <p:spPr>
          <a:xfrm>
            <a:off x="8225079" y="6236297"/>
            <a:ext cx="11049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38" dirty="0">
                <a:latin typeface="Cambria Math"/>
                <a:cs typeface="Cambria Math"/>
              </a:rPr>
              <a:t>𝑥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097625" y="5316972"/>
            <a:ext cx="427673" cy="427673"/>
          </a:xfrm>
          <a:custGeom>
            <a:avLst/>
            <a:gdLst/>
            <a:ahLst/>
            <a:cxnLst/>
            <a:rect l="l" t="t" r="r" b="b"/>
            <a:pathLst>
              <a:path w="570229" h="570229">
                <a:moveTo>
                  <a:pt x="0" y="284945"/>
                </a:moveTo>
                <a:lnTo>
                  <a:pt x="3729" y="238725"/>
                </a:lnTo>
                <a:lnTo>
                  <a:pt x="14526" y="194880"/>
                </a:lnTo>
                <a:lnTo>
                  <a:pt x="31805" y="153996"/>
                </a:lnTo>
                <a:lnTo>
                  <a:pt x="54978" y="116660"/>
                </a:lnTo>
                <a:lnTo>
                  <a:pt x="83458" y="83458"/>
                </a:lnTo>
                <a:lnTo>
                  <a:pt x="116660" y="54977"/>
                </a:lnTo>
                <a:lnTo>
                  <a:pt x="153996" y="31805"/>
                </a:lnTo>
                <a:lnTo>
                  <a:pt x="194881" y="14526"/>
                </a:lnTo>
                <a:lnTo>
                  <a:pt x="238726" y="3729"/>
                </a:lnTo>
                <a:lnTo>
                  <a:pt x="284946" y="0"/>
                </a:lnTo>
                <a:lnTo>
                  <a:pt x="331165" y="3729"/>
                </a:lnTo>
                <a:lnTo>
                  <a:pt x="375010" y="14526"/>
                </a:lnTo>
                <a:lnTo>
                  <a:pt x="415895" y="31805"/>
                </a:lnTo>
                <a:lnTo>
                  <a:pt x="453231" y="54977"/>
                </a:lnTo>
                <a:lnTo>
                  <a:pt x="486433" y="83458"/>
                </a:lnTo>
                <a:lnTo>
                  <a:pt x="514913" y="116660"/>
                </a:lnTo>
                <a:lnTo>
                  <a:pt x="538086" y="153996"/>
                </a:lnTo>
                <a:lnTo>
                  <a:pt x="555365" y="194880"/>
                </a:lnTo>
                <a:lnTo>
                  <a:pt x="566162" y="238725"/>
                </a:lnTo>
                <a:lnTo>
                  <a:pt x="569892" y="284945"/>
                </a:lnTo>
                <a:lnTo>
                  <a:pt x="566162" y="331164"/>
                </a:lnTo>
                <a:lnTo>
                  <a:pt x="555365" y="375009"/>
                </a:lnTo>
                <a:lnTo>
                  <a:pt x="538086" y="415893"/>
                </a:lnTo>
                <a:lnTo>
                  <a:pt x="514913" y="453229"/>
                </a:lnTo>
                <a:lnTo>
                  <a:pt x="486433" y="486431"/>
                </a:lnTo>
                <a:lnTo>
                  <a:pt x="453231" y="514912"/>
                </a:lnTo>
                <a:lnTo>
                  <a:pt x="415895" y="538084"/>
                </a:lnTo>
                <a:lnTo>
                  <a:pt x="375010" y="555363"/>
                </a:lnTo>
                <a:lnTo>
                  <a:pt x="331165" y="566160"/>
                </a:lnTo>
                <a:lnTo>
                  <a:pt x="284946" y="569890"/>
                </a:lnTo>
                <a:lnTo>
                  <a:pt x="238726" y="566160"/>
                </a:lnTo>
                <a:lnTo>
                  <a:pt x="194881" y="555363"/>
                </a:lnTo>
                <a:lnTo>
                  <a:pt x="153996" y="538084"/>
                </a:lnTo>
                <a:lnTo>
                  <a:pt x="116660" y="514912"/>
                </a:lnTo>
                <a:lnTo>
                  <a:pt x="83458" y="486431"/>
                </a:lnTo>
                <a:lnTo>
                  <a:pt x="54978" y="453229"/>
                </a:lnTo>
                <a:lnTo>
                  <a:pt x="31805" y="415893"/>
                </a:lnTo>
                <a:lnTo>
                  <a:pt x="14526" y="375009"/>
                </a:lnTo>
                <a:lnTo>
                  <a:pt x="3729" y="331164"/>
                </a:lnTo>
                <a:lnTo>
                  <a:pt x="0" y="28494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 txBox="1"/>
          <p:nvPr/>
        </p:nvSpPr>
        <p:spPr>
          <a:xfrm>
            <a:off x="8233657" y="5408765"/>
            <a:ext cx="11430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38" dirty="0">
                <a:latin typeface="Cambria Math"/>
                <a:cs typeface="Cambria Math"/>
              </a:rPr>
              <a:t>ℎ</a:t>
            </a:r>
            <a:endParaRPr sz="1350" dirty="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088381" y="4526653"/>
            <a:ext cx="427673" cy="427673"/>
          </a:xfrm>
          <a:custGeom>
            <a:avLst/>
            <a:gdLst/>
            <a:ahLst/>
            <a:cxnLst/>
            <a:rect l="l" t="t" r="r" b="b"/>
            <a:pathLst>
              <a:path w="570229" h="570230">
                <a:moveTo>
                  <a:pt x="0" y="284945"/>
                </a:moveTo>
                <a:lnTo>
                  <a:pt x="3729" y="238725"/>
                </a:lnTo>
                <a:lnTo>
                  <a:pt x="14526" y="194880"/>
                </a:lnTo>
                <a:lnTo>
                  <a:pt x="31805" y="153996"/>
                </a:lnTo>
                <a:lnTo>
                  <a:pt x="54978" y="116660"/>
                </a:lnTo>
                <a:lnTo>
                  <a:pt x="83458" y="83458"/>
                </a:lnTo>
                <a:lnTo>
                  <a:pt x="116660" y="54977"/>
                </a:lnTo>
                <a:lnTo>
                  <a:pt x="153996" y="31805"/>
                </a:lnTo>
                <a:lnTo>
                  <a:pt x="194881" y="14526"/>
                </a:lnTo>
                <a:lnTo>
                  <a:pt x="238726" y="3729"/>
                </a:lnTo>
                <a:lnTo>
                  <a:pt x="284946" y="0"/>
                </a:lnTo>
                <a:lnTo>
                  <a:pt x="331165" y="3729"/>
                </a:lnTo>
                <a:lnTo>
                  <a:pt x="375010" y="14526"/>
                </a:lnTo>
                <a:lnTo>
                  <a:pt x="415895" y="31805"/>
                </a:lnTo>
                <a:lnTo>
                  <a:pt x="453231" y="54977"/>
                </a:lnTo>
                <a:lnTo>
                  <a:pt x="486433" y="83458"/>
                </a:lnTo>
                <a:lnTo>
                  <a:pt x="514913" y="116660"/>
                </a:lnTo>
                <a:lnTo>
                  <a:pt x="538086" y="153996"/>
                </a:lnTo>
                <a:lnTo>
                  <a:pt x="555365" y="194880"/>
                </a:lnTo>
                <a:lnTo>
                  <a:pt x="566162" y="238725"/>
                </a:lnTo>
                <a:lnTo>
                  <a:pt x="569892" y="284945"/>
                </a:lnTo>
                <a:lnTo>
                  <a:pt x="566162" y="331164"/>
                </a:lnTo>
                <a:lnTo>
                  <a:pt x="555365" y="375009"/>
                </a:lnTo>
                <a:lnTo>
                  <a:pt x="538086" y="415893"/>
                </a:lnTo>
                <a:lnTo>
                  <a:pt x="514913" y="453229"/>
                </a:lnTo>
                <a:lnTo>
                  <a:pt x="486433" y="486431"/>
                </a:lnTo>
                <a:lnTo>
                  <a:pt x="453231" y="514912"/>
                </a:lnTo>
                <a:lnTo>
                  <a:pt x="415895" y="538084"/>
                </a:lnTo>
                <a:lnTo>
                  <a:pt x="375010" y="555363"/>
                </a:lnTo>
                <a:lnTo>
                  <a:pt x="331165" y="566160"/>
                </a:lnTo>
                <a:lnTo>
                  <a:pt x="284946" y="569890"/>
                </a:lnTo>
                <a:lnTo>
                  <a:pt x="238726" y="566160"/>
                </a:lnTo>
                <a:lnTo>
                  <a:pt x="194881" y="555363"/>
                </a:lnTo>
                <a:lnTo>
                  <a:pt x="153996" y="538084"/>
                </a:lnTo>
                <a:lnTo>
                  <a:pt x="116660" y="514912"/>
                </a:lnTo>
                <a:lnTo>
                  <a:pt x="83458" y="486431"/>
                </a:lnTo>
                <a:lnTo>
                  <a:pt x="54978" y="453229"/>
                </a:lnTo>
                <a:lnTo>
                  <a:pt x="31805" y="415893"/>
                </a:lnTo>
                <a:lnTo>
                  <a:pt x="14526" y="375009"/>
                </a:lnTo>
                <a:lnTo>
                  <a:pt x="3729" y="331164"/>
                </a:lnTo>
                <a:lnTo>
                  <a:pt x="0" y="28494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 txBox="1"/>
          <p:nvPr/>
        </p:nvSpPr>
        <p:spPr>
          <a:xfrm>
            <a:off x="8223818" y="4617809"/>
            <a:ext cx="11525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38" dirty="0">
                <a:latin typeface="Cambria Math"/>
                <a:cs typeface="Cambria Math"/>
              </a:rPr>
              <a:t>𝑦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259229" y="4950774"/>
            <a:ext cx="85725" cy="1193959"/>
          </a:xfrm>
          <a:custGeom>
            <a:avLst/>
            <a:gdLst/>
            <a:ahLst/>
            <a:cxnLst/>
            <a:rect l="l" t="t" r="r" b="b"/>
            <a:pathLst>
              <a:path w="114300" h="1591945">
                <a:moveTo>
                  <a:pt x="114287" y="1204125"/>
                </a:moveTo>
                <a:lnTo>
                  <a:pt x="70002" y="1128217"/>
                </a:lnTo>
                <a:lnTo>
                  <a:pt x="57137" y="1106170"/>
                </a:lnTo>
                <a:lnTo>
                  <a:pt x="0" y="1204125"/>
                </a:lnTo>
                <a:lnTo>
                  <a:pt x="1790" y="1210932"/>
                </a:lnTo>
                <a:lnTo>
                  <a:pt x="12395" y="1217117"/>
                </a:lnTo>
                <a:lnTo>
                  <a:pt x="19202" y="1215326"/>
                </a:lnTo>
                <a:lnTo>
                  <a:pt x="46024" y="1169327"/>
                </a:lnTo>
                <a:lnTo>
                  <a:pt x="46024" y="1591894"/>
                </a:lnTo>
                <a:lnTo>
                  <a:pt x="68249" y="1591894"/>
                </a:lnTo>
                <a:lnTo>
                  <a:pt x="68249" y="1169327"/>
                </a:lnTo>
                <a:lnTo>
                  <a:pt x="95084" y="1215326"/>
                </a:lnTo>
                <a:lnTo>
                  <a:pt x="101892" y="1217117"/>
                </a:lnTo>
                <a:lnTo>
                  <a:pt x="112496" y="1210932"/>
                </a:lnTo>
                <a:lnTo>
                  <a:pt x="114287" y="1204125"/>
                </a:lnTo>
                <a:close/>
              </a:path>
              <a:path w="114300" h="1591945">
                <a:moveTo>
                  <a:pt x="114287" y="97955"/>
                </a:moveTo>
                <a:lnTo>
                  <a:pt x="70002" y="22059"/>
                </a:lnTo>
                <a:lnTo>
                  <a:pt x="57137" y="0"/>
                </a:lnTo>
                <a:lnTo>
                  <a:pt x="0" y="97955"/>
                </a:lnTo>
                <a:lnTo>
                  <a:pt x="1790" y="104762"/>
                </a:lnTo>
                <a:lnTo>
                  <a:pt x="12395" y="110947"/>
                </a:lnTo>
                <a:lnTo>
                  <a:pt x="19202" y="109156"/>
                </a:lnTo>
                <a:lnTo>
                  <a:pt x="46024" y="63169"/>
                </a:lnTo>
                <a:lnTo>
                  <a:pt x="46024" y="485736"/>
                </a:lnTo>
                <a:lnTo>
                  <a:pt x="68249" y="485736"/>
                </a:lnTo>
                <a:lnTo>
                  <a:pt x="68249" y="63169"/>
                </a:lnTo>
                <a:lnTo>
                  <a:pt x="95084" y="109156"/>
                </a:lnTo>
                <a:lnTo>
                  <a:pt x="101892" y="110947"/>
                </a:lnTo>
                <a:lnTo>
                  <a:pt x="112496" y="104762"/>
                </a:lnTo>
                <a:lnTo>
                  <a:pt x="114287" y="97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 txBox="1"/>
          <p:nvPr/>
        </p:nvSpPr>
        <p:spPr>
          <a:xfrm>
            <a:off x="8400247" y="5790527"/>
            <a:ext cx="13763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38" dirty="0">
                <a:latin typeface="Cambria Math"/>
                <a:cs typeface="Cambria Math"/>
              </a:rPr>
              <a:t>𝑈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404559" y="4960709"/>
            <a:ext cx="12668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38" dirty="0">
                <a:latin typeface="Cambria Math"/>
                <a:cs typeface="Cambria Math"/>
              </a:rPr>
              <a:t>𝑉</a:t>
            </a:r>
            <a:endParaRPr sz="1350">
              <a:latin typeface="Cambria Math"/>
              <a:cs typeface="Cambria Math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F3AC143-9621-97D2-93BB-12DF0A16F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545" y="4535557"/>
            <a:ext cx="2433473" cy="23224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8F39D-2EF4-5F63-8603-8F7173C91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8114" cy="1325563"/>
          </a:xfrm>
        </p:spPr>
        <p:txBody>
          <a:bodyPr/>
          <a:lstStyle/>
          <a:p>
            <a:pPr marL="9525"/>
            <a:r>
              <a:rPr lang="en-US" sz="4000" dirty="0"/>
              <a:t>Requirements of Time Series in Neural Networks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22646A-8866-0A8D-274A-64EA3ABDC120}"/>
              </a:ext>
            </a:extLst>
          </p:cNvPr>
          <p:cNvSpPr txBox="1"/>
          <p:nvPr/>
        </p:nvSpPr>
        <p:spPr>
          <a:xfrm>
            <a:off x="965771" y="1772722"/>
            <a:ext cx="10623478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/>
                <a:cs typeface="Calibri"/>
              </a:rPr>
              <a:t>In time series not just conditions in a point of time but a </a:t>
            </a:r>
            <a:r>
              <a:rPr lang="en-US" sz="2800" dirty="0">
                <a:solidFill>
                  <a:srgbClr val="FF0000"/>
                </a:solidFill>
                <a:latin typeface="Calibri"/>
                <a:cs typeface="Calibri"/>
              </a:rPr>
              <a:t>sequence</a:t>
            </a:r>
            <a:r>
              <a:rPr lang="en-US" sz="2800" dirty="0">
                <a:latin typeface="Calibri"/>
                <a:cs typeface="Calibri"/>
              </a:rPr>
              <a:t> of conditions are needed for prediction /classification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  <a:latin typeface="Calibri"/>
                <a:cs typeface="Calibri"/>
              </a:rPr>
              <a:t>Length</a:t>
            </a:r>
            <a:r>
              <a:rPr lang="en-US" sz="2800" dirty="0">
                <a:latin typeface="Calibri"/>
                <a:cs typeface="Calibri"/>
              </a:rPr>
              <a:t> of sequential data required for a prediction can be 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different</a:t>
            </a:r>
            <a:r>
              <a:rPr lang="en-US" sz="2800" dirty="0">
                <a:latin typeface="Calibri"/>
                <a:cs typeface="Calibri"/>
              </a:rPr>
              <a:t> in different applications, datasets or even individual samples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Calibri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2800" dirty="0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4590AF00-E76C-2AD5-C63B-724FB20E0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172" y="4105397"/>
            <a:ext cx="6929972" cy="206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63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Shape 122"/>
              <p:cNvSpPr txBox="1"/>
              <p:nvPr/>
            </p:nvSpPr>
            <p:spPr>
              <a:xfrm>
                <a:off x="885524" y="1690687"/>
                <a:ext cx="11126803" cy="47338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2400" dirty="0"/>
                  <a:t>Recurrent neural networks introduce </a:t>
                </a:r>
                <a:r>
                  <a:rPr lang="en-US" sz="2400" dirty="0">
                    <a:solidFill>
                      <a:srgbClr val="C00000"/>
                    </a:solidFill>
                  </a:rPr>
                  <a:t>cycles</a:t>
                </a:r>
                <a:r>
                  <a:rPr lang="en-US" sz="2400" dirty="0"/>
                  <a:t> and a notion of </a:t>
                </a:r>
                <a:r>
                  <a:rPr lang="en-US" sz="2400" dirty="0">
                    <a:solidFill>
                      <a:srgbClr val="C00000"/>
                    </a:solidFill>
                  </a:rPr>
                  <a:t>time</a:t>
                </a:r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They are designed to process </a:t>
                </a:r>
                <a:r>
                  <a:rPr lang="en-US" sz="2400" dirty="0">
                    <a:solidFill>
                      <a:srgbClr val="FF0000"/>
                    </a:solidFill>
                  </a:rPr>
                  <a:t>sequences of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" sz="2400" dirty="0"/>
                  <a:t> and can produce </a:t>
                </a:r>
                <a:r>
                  <a:rPr lang="en" sz="2400" dirty="0">
                    <a:solidFill>
                      <a:srgbClr val="FF0000"/>
                    </a:solidFill>
                  </a:rPr>
                  <a:t>sequences of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RNNs are ideally suited for time series as they leverage the sequential nature of the data and learn from temporal </a:t>
                </a:r>
                <a:r>
                  <a:rPr lang="en-US" sz="2400" dirty="0">
                    <a:solidFill>
                      <a:srgbClr val="C00000"/>
                    </a:solidFill>
                  </a:rPr>
                  <a:t>dependencies</a:t>
                </a:r>
                <a:r>
                  <a:rPr lang="en-US" sz="2400" dirty="0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Unlike traditional neural networks, RNNs maintain a recurrent connection that allows them to store and update a </a:t>
                </a:r>
                <a:r>
                  <a:rPr lang="en-US" sz="2400" dirty="0">
                    <a:solidFill>
                      <a:srgbClr val="C00000"/>
                    </a:solidFill>
                  </a:rPr>
                  <a:t>hidden state</a:t>
                </a:r>
                <a:r>
                  <a:rPr lang="en-US" sz="2400" dirty="0"/>
                  <a:t>, acting as a </a:t>
                </a:r>
                <a:r>
                  <a:rPr lang="en-US" sz="2400" dirty="0">
                    <a:solidFill>
                      <a:srgbClr val="C00000"/>
                    </a:solidFill>
                  </a:rPr>
                  <a:t>memory</a:t>
                </a:r>
                <a:r>
                  <a:rPr lang="en-US" sz="2400" dirty="0"/>
                  <a:t> of previous inputs</a:t>
                </a:r>
              </a:p>
              <a:p>
                <a:endParaRPr lang="en" sz="2400" dirty="0"/>
              </a:p>
              <a:p>
                <a:endParaRPr lang="en" sz="24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>
                  <a:spcBef>
                    <a:spcPts val="0"/>
                  </a:spcBef>
                </a:pPr>
                <a:endParaRPr lang="en-US" sz="2400" dirty="0"/>
              </a:p>
            </p:txBody>
          </p:sp>
        </mc:Choice>
        <mc:Fallback xmlns="">
          <p:sp>
            <p:nvSpPr>
              <p:cNvPr id="4" name="Shape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524" y="1690687"/>
                <a:ext cx="11126803" cy="4733863"/>
              </a:xfrm>
              <a:prstGeom prst="rect">
                <a:avLst/>
              </a:prstGeom>
              <a:blipFill>
                <a:blip r:embed="rId3"/>
                <a:stretch>
                  <a:fillRect l="-821" r="-5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hape 124"/>
          <p:cNvSpPr txBox="1"/>
          <p:nvPr/>
        </p:nvSpPr>
        <p:spPr>
          <a:xfrm>
            <a:off x="1639977" y="156299"/>
            <a:ext cx="7544699" cy="80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200" dirty="0">
                <a:solidFill>
                  <a:schemeClr val="bg1"/>
                </a:solidFill>
              </a:rPr>
              <a:t>Recurrent Neural Networks (RNNs)</a:t>
            </a:r>
            <a:endParaRPr lang="en" sz="32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820028" y="5068042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861723" y="5340910"/>
            <a:ext cx="19583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9657799" y="5331242"/>
            <a:ext cx="1894676" cy="966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8412769" y="5664549"/>
            <a:ext cx="1587022" cy="754052"/>
          </a:xfrm>
          <a:custGeom>
            <a:avLst/>
            <a:gdLst>
              <a:gd name="connsiteX0" fmla="*/ 1369873 w 1756698"/>
              <a:gd name="connsiteY0" fmla="*/ 0 h 696949"/>
              <a:gd name="connsiteX1" fmla="*/ 1690507 w 1756698"/>
              <a:gd name="connsiteY1" fmla="*/ 261257 h 696949"/>
              <a:gd name="connsiteX2" fmla="*/ 1738008 w 1756698"/>
              <a:gd name="connsiteY2" fmla="*/ 534390 h 696949"/>
              <a:gd name="connsiteX3" fmla="*/ 1678631 w 1756698"/>
              <a:gd name="connsiteY3" fmla="*/ 641268 h 696949"/>
              <a:gd name="connsiteX4" fmla="*/ 954236 w 1756698"/>
              <a:gd name="connsiteY4" fmla="*/ 688769 h 696949"/>
              <a:gd name="connsiteX5" fmla="*/ 111088 w 1756698"/>
              <a:gd name="connsiteY5" fmla="*/ 475013 h 696949"/>
              <a:gd name="connsiteX6" fmla="*/ 51712 w 1756698"/>
              <a:gd name="connsiteY6" fmla="*/ 154380 h 696949"/>
              <a:gd name="connsiteX7" fmla="*/ 502974 w 1756698"/>
              <a:gd name="connsiteY7" fmla="*/ 0 h 696949"/>
              <a:gd name="connsiteX0" fmla="*/ 1356298 w 1760924"/>
              <a:gd name="connsiteY0" fmla="*/ 0 h 676237"/>
              <a:gd name="connsiteX1" fmla="*/ 1676932 w 1760924"/>
              <a:gd name="connsiteY1" fmla="*/ 261257 h 676237"/>
              <a:gd name="connsiteX2" fmla="*/ 1724433 w 1760924"/>
              <a:gd name="connsiteY2" fmla="*/ 534390 h 676237"/>
              <a:gd name="connsiteX3" fmla="*/ 1665056 w 1760924"/>
              <a:gd name="connsiteY3" fmla="*/ 641268 h 676237"/>
              <a:gd name="connsiteX4" fmla="*/ 679404 w 1760924"/>
              <a:gd name="connsiteY4" fmla="*/ 665019 h 676237"/>
              <a:gd name="connsiteX5" fmla="*/ 97513 w 1760924"/>
              <a:gd name="connsiteY5" fmla="*/ 475013 h 676237"/>
              <a:gd name="connsiteX6" fmla="*/ 38137 w 1760924"/>
              <a:gd name="connsiteY6" fmla="*/ 154380 h 676237"/>
              <a:gd name="connsiteX7" fmla="*/ 489399 w 1760924"/>
              <a:gd name="connsiteY7" fmla="*/ 0 h 676237"/>
              <a:gd name="connsiteX0" fmla="*/ 1356298 w 1750387"/>
              <a:gd name="connsiteY0" fmla="*/ 0 h 700248"/>
              <a:gd name="connsiteX1" fmla="*/ 1676932 w 1750387"/>
              <a:gd name="connsiteY1" fmla="*/ 261257 h 700248"/>
              <a:gd name="connsiteX2" fmla="*/ 1724433 w 1750387"/>
              <a:gd name="connsiteY2" fmla="*/ 534390 h 700248"/>
              <a:gd name="connsiteX3" fmla="*/ 1344422 w 1750387"/>
              <a:gd name="connsiteY3" fmla="*/ 688769 h 700248"/>
              <a:gd name="connsiteX4" fmla="*/ 679404 w 1750387"/>
              <a:gd name="connsiteY4" fmla="*/ 665019 h 700248"/>
              <a:gd name="connsiteX5" fmla="*/ 97513 w 1750387"/>
              <a:gd name="connsiteY5" fmla="*/ 475013 h 700248"/>
              <a:gd name="connsiteX6" fmla="*/ 38137 w 1750387"/>
              <a:gd name="connsiteY6" fmla="*/ 154380 h 700248"/>
              <a:gd name="connsiteX7" fmla="*/ 489399 w 1750387"/>
              <a:gd name="connsiteY7" fmla="*/ 0 h 700248"/>
              <a:gd name="connsiteX0" fmla="*/ 1356298 w 1741009"/>
              <a:gd name="connsiteY0" fmla="*/ 0 h 700248"/>
              <a:gd name="connsiteX1" fmla="*/ 1641306 w 1741009"/>
              <a:gd name="connsiteY1" fmla="*/ 201881 h 700248"/>
              <a:gd name="connsiteX2" fmla="*/ 1724433 w 1741009"/>
              <a:gd name="connsiteY2" fmla="*/ 534390 h 700248"/>
              <a:gd name="connsiteX3" fmla="*/ 1344422 w 1741009"/>
              <a:gd name="connsiteY3" fmla="*/ 688769 h 700248"/>
              <a:gd name="connsiteX4" fmla="*/ 679404 w 1741009"/>
              <a:gd name="connsiteY4" fmla="*/ 665019 h 700248"/>
              <a:gd name="connsiteX5" fmla="*/ 97513 w 1741009"/>
              <a:gd name="connsiteY5" fmla="*/ 475013 h 700248"/>
              <a:gd name="connsiteX6" fmla="*/ 38137 w 1741009"/>
              <a:gd name="connsiteY6" fmla="*/ 154380 h 700248"/>
              <a:gd name="connsiteX7" fmla="*/ 489399 w 1741009"/>
              <a:gd name="connsiteY7" fmla="*/ 0 h 700248"/>
              <a:gd name="connsiteX0" fmla="*/ 1356298 w 1741009"/>
              <a:gd name="connsiteY0" fmla="*/ 0 h 700248"/>
              <a:gd name="connsiteX1" fmla="*/ 1641306 w 1741009"/>
              <a:gd name="connsiteY1" fmla="*/ 201881 h 700248"/>
              <a:gd name="connsiteX2" fmla="*/ 1724433 w 1741009"/>
              <a:gd name="connsiteY2" fmla="*/ 534390 h 700248"/>
              <a:gd name="connsiteX3" fmla="*/ 1344422 w 1741009"/>
              <a:gd name="connsiteY3" fmla="*/ 688769 h 700248"/>
              <a:gd name="connsiteX4" fmla="*/ 679404 w 1741009"/>
              <a:gd name="connsiteY4" fmla="*/ 665019 h 700248"/>
              <a:gd name="connsiteX5" fmla="*/ 97513 w 1741009"/>
              <a:gd name="connsiteY5" fmla="*/ 475013 h 700248"/>
              <a:gd name="connsiteX6" fmla="*/ 38137 w 1741009"/>
              <a:gd name="connsiteY6" fmla="*/ 154380 h 700248"/>
              <a:gd name="connsiteX7" fmla="*/ 489399 w 1741009"/>
              <a:gd name="connsiteY7" fmla="*/ 0 h 700248"/>
              <a:gd name="connsiteX0" fmla="*/ 1356298 w 1692903"/>
              <a:gd name="connsiteY0" fmla="*/ 0 h 698496"/>
              <a:gd name="connsiteX1" fmla="*/ 1641306 w 1692903"/>
              <a:gd name="connsiteY1" fmla="*/ 201881 h 698496"/>
              <a:gd name="connsiteX2" fmla="*/ 1665057 w 1692903"/>
              <a:gd name="connsiteY2" fmla="*/ 558141 h 698496"/>
              <a:gd name="connsiteX3" fmla="*/ 1344422 w 1692903"/>
              <a:gd name="connsiteY3" fmla="*/ 688769 h 698496"/>
              <a:gd name="connsiteX4" fmla="*/ 679404 w 1692903"/>
              <a:gd name="connsiteY4" fmla="*/ 665019 h 698496"/>
              <a:gd name="connsiteX5" fmla="*/ 97513 w 1692903"/>
              <a:gd name="connsiteY5" fmla="*/ 475013 h 698496"/>
              <a:gd name="connsiteX6" fmla="*/ 38137 w 1692903"/>
              <a:gd name="connsiteY6" fmla="*/ 154380 h 698496"/>
              <a:gd name="connsiteX7" fmla="*/ 489399 w 1692903"/>
              <a:gd name="connsiteY7" fmla="*/ 0 h 698496"/>
              <a:gd name="connsiteX0" fmla="*/ 1356298 w 1671379"/>
              <a:gd name="connsiteY0" fmla="*/ 0 h 699372"/>
              <a:gd name="connsiteX1" fmla="*/ 1641306 w 1671379"/>
              <a:gd name="connsiteY1" fmla="*/ 201881 h 699372"/>
              <a:gd name="connsiteX2" fmla="*/ 1629431 w 1671379"/>
              <a:gd name="connsiteY2" fmla="*/ 546266 h 699372"/>
              <a:gd name="connsiteX3" fmla="*/ 1344422 w 1671379"/>
              <a:gd name="connsiteY3" fmla="*/ 688769 h 699372"/>
              <a:gd name="connsiteX4" fmla="*/ 679404 w 1671379"/>
              <a:gd name="connsiteY4" fmla="*/ 665019 h 699372"/>
              <a:gd name="connsiteX5" fmla="*/ 97513 w 1671379"/>
              <a:gd name="connsiteY5" fmla="*/ 475013 h 699372"/>
              <a:gd name="connsiteX6" fmla="*/ 38137 w 1671379"/>
              <a:gd name="connsiteY6" fmla="*/ 154380 h 699372"/>
              <a:gd name="connsiteX7" fmla="*/ 489399 w 1671379"/>
              <a:gd name="connsiteY7" fmla="*/ 0 h 699372"/>
              <a:gd name="connsiteX0" fmla="*/ 1356298 w 1678416"/>
              <a:gd name="connsiteY0" fmla="*/ 0 h 691169"/>
              <a:gd name="connsiteX1" fmla="*/ 1641306 w 1678416"/>
              <a:gd name="connsiteY1" fmla="*/ 201881 h 691169"/>
              <a:gd name="connsiteX2" fmla="*/ 1629431 w 1678416"/>
              <a:gd name="connsiteY2" fmla="*/ 546266 h 691169"/>
              <a:gd name="connsiteX3" fmla="*/ 1225669 w 1678416"/>
              <a:gd name="connsiteY3" fmla="*/ 676893 h 691169"/>
              <a:gd name="connsiteX4" fmla="*/ 679404 w 1678416"/>
              <a:gd name="connsiteY4" fmla="*/ 665019 h 691169"/>
              <a:gd name="connsiteX5" fmla="*/ 97513 w 1678416"/>
              <a:gd name="connsiteY5" fmla="*/ 475013 h 691169"/>
              <a:gd name="connsiteX6" fmla="*/ 38137 w 1678416"/>
              <a:gd name="connsiteY6" fmla="*/ 154380 h 691169"/>
              <a:gd name="connsiteX7" fmla="*/ 489399 w 1678416"/>
              <a:gd name="connsiteY7" fmla="*/ 0 h 691169"/>
              <a:gd name="connsiteX0" fmla="*/ 1309444 w 1631562"/>
              <a:gd name="connsiteY0" fmla="*/ 0 h 691169"/>
              <a:gd name="connsiteX1" fmla="*/ 1594452 w 1631562"/>
              <a:gd name="connsiteY1" fmla="*/ 201881 h 691169"/>
              <a:gd name="connsiteX2" fmla="*/ 1582577 w 1631562"/>
              <a:gd name="connsiteY2" fmla="*/ 546266 h 691169"/>
              <a:gd name="connsiteX3" fmla="*/ 1178815 w 1631562"/>
              <a:gd name="connsiteY3" fmla="*/ 676893 h 691169"/>
              <a:gd name="connsiteX4" fmla="*/ 632550 w 1631562"/>
              <a:gd name="connsiteY4" fmla="*/ 665019 h 691169"/>
              <a:gd name="connsiteX5" fmla="*/ 50659 w 1631562"/>
              <a:gd name="connsiteY5" fmla="*/ 475013 h 691169"/>
              <a:gd name="connsiteX6" fmla="*/ 74411 w 1631562"/>
              <a:gd name="connsiteY6" fmla="*/ 166255 h 691169"/>
              <a:gd name="connsiteX7" fmla="*/ 442545 w 1631562"/>
              <a:gd name="connsiteY7" fmla="*/ 0 h 691169"/>
              <a:gd name="connsiteX0" fmla="*/ 1279654 w 1601772"/>
              <a:gd name="connsiteY0" fmla="*/ 0 h 689263"/>
              <a:gd name="connsiteX1" fmla="*/ 1564662 w 1601772"/>
              <a:gd name="connsiteY1" fmla="*/ 201881 h 689263"/>
              <a:gd name="connsiteX2" fmla="*/ 1552787 w 1601772"/>
              <a:gd name="connsiteY2" fmla="*/ 546266 h 689263"/>
              <a:gd name="connsiteX3" fmla="*/ 1149025 w 1601772"/>
              <a:gd name="connsiteY3" fmla="*/ 676893 h 689263"/>
              <a:gd name="connsiteX4" fmla="*/ 602760 w 1601772"/>
              <a:gd name="connsiteY4" fmla="*/ 665019 h 689263"/>
              <a:gd name="connsiteX5" fmla="*/ 68371 w 1601772"/>
              <a:gd name="connsiteY5" fmla="*/ 510639 h 689263"/>
              <a:gd name="connsiteX6" fmla="*/ 44621 w 1601772"/>
              <a:gd name="connsiteY6" fmla="*/ 166255 h 689263"/>
              <a:gd name="connsiteX7" fmla="*/ 412755 w 1601772"/>
              <a:gd name="connsiteY7" fmla="*/ 0 h 689263"/>
              <a:gd name="connsiteX0" fmla="*/ 1263407 w 1585525"/>
              <a:gd name="connsiteY0" fmla="*/ 0 h 687574"/>
              <a:gd name="connsiteX1" fmla="*/ 1548415 w 1585525"/>
              <a:gd name="connsiteY1" fmla="*/ 201881 h 687574"/>
              <a:gd name="connsiteX2" fmla="*/ 1536540 w 1585525"/>
              <a:gd name="connsiteY2" fmla="*/ 546266 h 687574"/>
              <a:gd name="connsiteX3" fmla="*/ 1132778 w 1585525"/>
              <a:gd name="connsiteY3" fmla="*/ 676893 h 687574"/>
              <a:gd name="connsiteX4" fmla="*/ 586513 w 1585525"/>
              <a:gd name="connsiteY4" fmla="*/ 665019 h 687574"/>
              <a:gd name="connsiteX5" fmla="*/ 87750 w 1585525"/>
              <a:gd name="connsiteY5" fmla="*/ 546265 h 687574"/>
              <a:gd name="connsiteX6" fmla="*/ 28374 w 1585525"/>
              <a:gd name="connsiteY6" fmla="*/ 166255 h 687574"/>
              <a:gd name="connsiteX7" fmla="*/ 396508 w 1585525"/>
              <a:gd name="connsiteY7" fmla="*/ 0 h 687574"/>
              <a:gd name="connsiteX0" fmla="*/ 1263407 w 1585525"/>
              <a:gd name="connsiteY0" fmla="*/ 0 h 730665"/>
              <a:gd name="connsiteX1" fmla="*/ 1548415 w 1585525"/>
              <a:gd name="connsiteY1" fmla="*/ 201881 h 730665"/>
              <a:gd name="connsiteX2" fmla="*/ 1536540 w 1585525"/>
              <a:gd name="connsiteY2" fmla="*/ 546266 h 730665"/>
              <a:gd name="connsiteX3" fmla="*/ 1132778 w 1585525"/>
              <a:gd name="connsiteY3" fmla="*/ 676893 h 730665"/>
              <a:gd name="connsiteX4" fmla="*/ 586513 w 1585525"/>
              <a:gd name="connsiteY4" fmla="*/ 724395 h 730665"/>
              <a:gd name="connsiteX5" fmla="*/ 87750 w 1585525"/>
              <a:gd name="connsiteY5" fmla="*/ 546265 h 730665"/>
              <a:gd name="connsiteX6" fmla="*/ 28374 w 1585525"/>
              <a:gd name="connsiteY6" fmla="*/ 166255 h 730665"/>
              <a:gd name="connsiteX7" fmla="*/ 396508 w 1585525"/>
              <a:gd name="connsiteY7" fmla="*/ 0 h 730665"/>
              <a:gd name="connsiteX0" fmla="*/ 1263407 w 1587022"/>
              <a:gd name="connsiteY0" fmla="*/ 0 h 754052"/>
              <a:gd name="connsiteX1" fmla="*/ 1548415 w 1587022"/>
              <a:gd name="connsiteY1" fmla="*/ 201881 h 754052"/>
              <a:gd name="connsiteX2" fmla="*/ 1536540 w 1587022"/>
              <a:gd name="connsiteY2" fmla="*/ 546266 h 754052"/>
              <a:gd name="connsiteX3" fmla="*/ 1109027 w 1587022"/>
              <a:gd name="connsiteY3" fmla="*/ 736269 h 754052"/>
              <a:gd name="connsiteX4" fmla="*/ 586513 w 1587022"/>
              <a:gd name="connsiteY4" fmla="*/ 724395 h 754052"/>
              <a:gd name="connsiteX5" fmla="*/ 87750 w 1587022"/>
              <a:gd name="connsiteY5" fmla="*/ 546265 h 754052"/>
              <a:gd name="connsiteX6" fmla="*/ 28374 w 1587022"/>
              <a:gd name="connsiteY6" fmla="*/ 166255 h 754052"/>
              <a:gd name="connsiteX7" fmla="*/ 396508 w 1587022"/>
              <a:gd name="connsiteY7" fmla="*/ 0 h 75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87022" h="754052">
                <a:moveTo>
                  <a:pt x="1263407" y="0"/>
                </a:moveTo>
                <a:cubicBezTo>
                  <a:pt x="1452422" y="74221"/>
                  <a:pt x="1502893" y="110837"/>
                  <a:pt x="1548415" y="201881"/>
                </a:cubicBezTo>
                <a:cubicBezTo>
                  <a:pt x="1593937" y="292925"/>
                  <a:pt x="1609771" y="457201"/>
                  <a:pt x="1536540" y="546266"/>
                </a:cubicBezTo>
                <a:cubicBezTo>
                  <a:pt x="1463309" y="635331"/>
                  <a:pt x="1267365" y="706581"/>
                  <a:pt x="1109027" y="736269"/>
                </a:cubicBezTo>
                <a:cubicBezTo>
                  <a:pt x="950689" y="765957"/>
                  <a:pt x="756726" y="756062"/>
                  <a:pt x="586513" y="724395"/>
                </a:cubicBezTo>
                <a:cubicBezTo>
                  <a:pt x="416300" y="692728"/>
                  <a:pt x="180773" y="639288"/>
                  <a:pt x="87750" y="546265"/>
                </a:cubicBezTo>
                <a:cubicBezTo>
                  <a:pt x="-5273" y="453242"/>
                  <a:pt x="-23086" y="257299"/>
                  <a:pt x="28374" y="166255"/>
                </a:cubicBezTo>
                <a:cubicBezTo>
                  <a:pt x="79834" y="75211"/>
                  <a:pt x="396508" y="0"/>
                  <a:pt x="396508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8017638" y="4786868"/>
                <a:ext cx="6086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7638" y="4786868"/>
                <a:ext cx="60862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9767324" y="4786868"/>
                <a:ext cx="6108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7324" y="4786868"/>
                <a:ext cx="61087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0072759" y="5664549"/>
                <a:ext cx="6201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2759" y="5664549"/>
                <a:ext cx="62017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7500630" y="5566692"/>
                <a:ext cx="96321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𝑡</m:t>
                          </m:r>
                          <m:r>
                            <a:rPr lang="en-US" sz="2800" i="1">
                              <a:latin typeface="Cambria Math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630" y="5566692"/>
                <a:ext cx="96321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8274362" y="6424508"/>
            <a:ext cx="1754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One-step delay</a:t>
            </a:r>
          </a:p>
        </p:txBody>
      </p:sp>
      <p:pic>
        <p:nvPicPr>
          <p:cNvPr id="3" name="Shape 199">
            <a:extLst>
              <a:ext uri="{FF2B5EF4-FFF2-40B4-BE49-F238E27FC236}">
                <a16:creationId xmlns:a16="http://schemas.microsoft.com/office/drawing/2014/main" id="{7751C9D9-AFAE-380F-F65A-4E7461FDEA7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80352" y="5167313"/>
            <a:ext cx="3955649" cy="8738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200">
            <a:extLst>
              <a:ext uri="{FF2B5EF4-FFF2-40B4-BE49-F238E27FC236}">
                <a16:creationId xmlns:a16="http://schemas.microsoft.com/office/drawing/2014/main" id="{77900B18-CF49-766E-F1DA-E1F065BDDFDC}"/>
              </a:ext>
            </a:extLst>
          </p:cNvPr>
          <p:cNvSpPr/>
          <p:nvPr/>
        </p:nvSpPr>
        <p:spPr>
          <a:xfrm>
            <a:off x="1213503" y="5167314"/>
            <a:ext cx="620700" cy="8187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sz="1200"/>
          </a:p>
        </p:txBody>
      </p:sp>
      <p:sp>
        <p:nvSpPr>
          <p:cNvPr id="7" name="Shape 201">
            <a:extLst>
              <a:ext uri="{FF2B5EF4-FFF2-40B4-BE49-F238E27FC236}">
                <a16:creationId xmlns:a16="http://schemas.microsoft.com/office/drawing/2014/main" id="{DB5B1E9D-50DB-EF4C-14C5-99EB711663EB}"/>
              </a:ext>
            </a:extLst>
          </p:cNvPr>
          <p:cNvSpPr txBox="1"/>
          <p:nvPr/>
        </p:nvSpPr>
        <p:spPr>
          <a:xfrm>
            <a:off x="540605" y="5986113"/>
            <a:ext cx="2213099" cy="75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1600">
                <a:solidFill>
                  <a:srgbClr val="0000FF"/>
                </a:solidFill>
              </a:rPr>
              <a:t>new state</a:t>
            </a:r>
          </a:p>
        </p:txBody>
      </p:sp>
      <p:sp>
        <p:nvSpPr>
          <p:cNvPr id="8" name="Shape 202">
            <a:extLst>
              <a:ext uri="{FF2B5EF4-FFF2-40B4-BE49-F238E27FC236}">
                <a16:creationId xmlns:a16="http://schemas.microsoft.com/office/drawing/2014/main" id="{754F36E8-BAAD-912C-30D6-D8995D687EA9}"/>
              </a:ext>
            </a:extLst>
          </p:cNvPr>
          <p:cNvSpPr/>
          <p:nvPr/>
        </p:nvSpPr>
        <p:spPr>
          <a:xfrm>
            <a:off x="3377128" y="5194848"/>
            <a:ext cx="939300" cy="81879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sz="1200"/>
          </a:p>
        </p:txBody>
      </p:sp>
      <p:sp>
        <p:nvSpPr>
          <p:cNvPr id="9" name="Shape 203">
            <a:extLst>
              <a:ext uri="{FF2B5EF4-FFF2-40B4-BE49-F238E27FC236}">
                <a16:creationId xmlns:a16="http://schemas.microsoft.com/office/drawing/2014/main" id="{41889665-952C-E8C1-A334-FA50C9009DB7}"/>
              </a:ext>
            </a:extLst>
          </p:cNvPr>
          <p:cNvSpPr txBox="1"/>
          <p:nvPr/>
        </p:nvSpPr>
        <p:spPr>
          <a:xfrm>
            <a:off x="3383004" y="5986113"/>
            <a:ext cx="2213099" cy="75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1600" dirty="0">
                <a:solidFill>
                  <a:srgbClr val="38761D"/>
                </a:solidFill>
              </a:rPr>
              <a:t>old state</a:t>
            </a:r>
          </a:p>
        </p:txBody>
      </p:sp>
      <p:sp>
        <p:nvSpPr>
          <p:cNvPr id="10" name="Shape 204">
            <a:extLst>
              <a:ext uri="{FF2B5EF4-FFF2-40B4-BE49-F238E27FC236}">
                <a16:creationId xmlns:a16="http://schemas.microsoft.com/office/drawing/2014/main" id="{ACFC1495-CFCD-9F4C-8B40-DB4867A4283D}"/>
              </a:ext>
            </a:extLst>
          </p:cNvPr>
          <p:cNvSpPr/>
          <p:nvPr/>
        </p:nvSpPr>
        <p:spPr>
          <a:xfrm>
            <a:off x="4489554" y="5194848"/>
            <a:ext cx="548699" cy="8187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sz="1200"/>
          </a:p>
        </p:txBody>
      </p:sp>
      <p:sp>
        <p:nvSpPr>
          <p:cNvPr id="11" name="Shape 205">
            <a:extLst>
              <a:ext uri="{FF2B5EF4-FFF2-40B4-BE49-F238E27FC236}">
                <a16:creationId xmlns:a16="http://schemas.microsoft.com/office/drawing/2014/main" id="{7B58F844-3D73-8709-1C56-C1246472438D}"/>
              </a:ext>
            </a:extLst>
          </p:cNvPr>
          <p:cNvSpPr txBox="1"/>
          <p:nvPr/>
        </p:nvSpPr>
        <p:spPr>
          <a:xfrm>
            <a:off x="4403280" y="6001546"/>
            <a:ext cx="1700523" cy="75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1600" dirty="0">
                <a:solidFill>
                  <a:srgbClr val="FF0000"/>
                </a:solidFill>
              </a:rPr>
              <a:t>input vector at some time step</a:t>
            </a:r>
          </a:p>
        </p:txBody>
      </p:sp>
      <p:sp>
        <p:nvSpPr>
          <p:cNvPr id="13" name="Shape 206">
            <a:extLst>
              <a:ext uri="{FF2B5EF4-FFF2-40B4-BE49-F238E27FC236}">
                <a16:creationId xmlns:a16="http://schemas.microsoft.com/office/drawing/2014/main" id="{269EE6CE-D61F-7A8F-4353-3BFA634EA268}"/>
              </a:ext>
            </a:extLst>
          </p:cNvPr>
          <p:cNvSpPr/>
          <p:nvPr/>
        </p:nvSpPr>
        <p:spPr>
          <a:xfrm>
            <a:off x="2437830" y="5167314"/>
            <a:ext cx="719699" cy="818799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sz="1200"/>
          </a:p>
        </p:txBody>
      </p:sp>
      <p:sp>
        <p:nvSpPr>
          <p:cNvPr id="16" name="Shape 207">
            <a:extLst>
              <a:ext uri="{FF2B5EF4-FFF2-40B4-BE49-F238E27FC236}">
                <a16:creationId xmlns:a16="http://schemas.microsoft.com/office/drawing/2014/main" id="{339C58B0-4A47-17B6-C782-310DB2B6061C}"/>
              </a:ext>
            </a:extLst>
          </p:cNvPr>
          <p:cNvSpPr txBox="1"/>
          <p:nvPr/>
        </p:nvSpPr>
        <p:spPr>
          <a:xfrm>
            <a:off x="1944500" y="6102344"/>
            <a:ext cx="2908199" cy="75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1600" dirty="0">
                <a:solidFill>
                  <a:srgbClr val="9900FF"/>
                </a:solidFill>
              </a:rPr>
              <a:t>some function</a:t>
            </a:r>
          </a:p>
          <a:p>
            <a:pPr>
              <a:spcBef>
                <a:spcPts val="0"/>
              </a:spcBef>
            </a:pPr>
            <a:r>
              <a:rPr lang="en" sz="1600" dirty="0">
                <a:solidFill>
                  <a:srgbClr val="9900FF"/>
                </a:solidFill>
              </a:rPr>
              <a:t>with parameters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9F36FF6-D36E-15C9-9B31-84C9DE47C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marL="9525"/>
            <a:r>
              <a:rPr lang="en-US" sz="4000" dirty="0"/>
              <a:t>Recurrent Neural Network </a:t>
            </a:r>
          </a:p>
        </p:txBody>
      </p:sp>
    </p:spTree>
    <p:extLst>
      <p:ext uri="{BB962C8B-B14F-4D97-AF65-F5344CB8AC3E}">
        <p14:creationId xmlns:p14="http://schemas.microsoft.com/office/powerpoint/2010/main" val="1698307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38286</TotalTime>
  <Words>4488</Words>
  <Application>Microsoft Office PowerPoint</Application>
  <PresentationFormat>Widescreen</PresentationFormat>
  <Paragraphs>540</Paragraphs>
  <Slides>61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4" baseType="lpstr">
      <vt:lpstr>Aptos</vt:lpstr>
      <vt:lpstr>Aptos Narrow</vt:lpstr>
      <vt:lpstr>Arial</vt:lpstr>
      <vt:lpstr>Arial MT</vt:lpstr>
      <vt:lpstr>Arial Unicode MS</vt:lpstr>
      <vt:lpstr>Calibri</vt:lpstr>
      <vt:lpstr>Calibri Light</vt:lpstr>
      <vt:lpstr>Cambria</vt:lpstr>
      <vt:lpstr>Cambria Math</vt:lpstr>
      <vt:lpstr>Microsoft Sans Serif</vt:lpstr>
      <vt:lpstr>Nunito</vt:lpstr>
      <vt:lpstr>Wingdings</vt:lpstr>
      <vt:lpstr>Office Theme</vt:lpstr>
      <vt:lpstr>Advanced Techniques with  Large Language Models   Lecture 4</vt:lpstr>
      <vt:lpstr>Time Series</vt:lpstr>
      <vt:lpstr>Stationarity Time Series</vt:lpstr>
      <vt:lpstr>Non-stationary Time Series</vt:lpstr>
      <vt:lpstr>Components of Time Series</vt:lpstr>
      <vt:lpstr>Prediction of Time Series</vt:lpstr>
      <vt:lpstr>Limitations of Feed Forward Neural Networks</vt:lpstr>
      <vt:lpstr>Requirements of Time Series in Neural Networks </vt:lpstr>
      <vt:lpstr>Recurrent Neural Network </vt:lpstr>
      <vt:lpstr>Recurrent Neural Network </vt:lpstr>
      <vt:lpstr>Recurrent Neural Network - Example </vt:lpstr>
      <vt:lpstr>PowerPoint Presentation</vt:lpstr>
      <vt:lpstr>RNN for a Sequence of Words</vt:lpstr>
      <vt:lpstr>Natural Language Processing</vt:lpstr>
      <vt:lpstr>Applications of NLP</vt:lpstr>
      <vt:lpstr>Phases of NLP</vt:lpstr>
      <vt:lpstr>Lexical Analysis </vt:lpstr>
      <vt:lpstr>Word-based Tokenization</vt:lpstr>
      <vt:lpstr>Challenges of NLP - Sparsity</vt:lpstr>
      <vt:lpstr>Character-based Tokenization</vt:lpstr>
      <vt:lpstr>Morphological Processing</vt:lpstr>
      <vt:lpstr>Stemming and Lemmatization</vt:lpstr>
      <vt:lpstr>Subword Tokenization</vt:lpstr>
      <vt:lpstr>Byte-Pair Encoding (BPE)</vt:lpstr>
      <vt:lpstr>Byte-Pair Encoding (BPE) Steps</vt:lpstr>
      <vt:lpstr>BPE Training- Example</vt:lpstr>
      <vt:lpstr>Advantages and Limitations of BPE</vt:lpstr>
      <vt:lpstr>WordPiece Tokenization </vt:lpstr>
      <vt:lpstr>Normalization</vt:lpstr>
      <vt:lpstr>Syntactic Analysis</vt:lpstr>
      <vt:lpstr>Syntactic Analysis</vt:lpstr>
      <vt:lpstr>Semantic Analysis</vt:lpstr>
      <vt:lpstr>Challenges of NLP - Ambiguity</vt:lpstr>
      <vt:lpstr>Key Tasks in Semantic Analysis</vt:lpstr>
      <vt:lpstr>Methods of Semantic Analysis</vt:lpstr>
      <vt:lpstr>Discourse Integration</vt:lpstr>
      <vt:lpstr>Discourse Integration - Some Methods </vt:lpstr>
      <vt:lpstr>Pragmatic Analysis</vt:lpstr>
      <vt:lpstr>Pragmatic Analysis - Some Methods</vt:lpstr>
      <vt:lpstr>NLP Tasks - Language Generation</vt:lpstr>
      <vt:lpstr>Language Model</vt:lpstr>
      <vt:lpstr>Autoregressive Language Models</vt:lpstr>
      <vt:lpstr>Autoregressive Models</vt:lpstr>
      <vt:lpstr>Example</vt:lpstr>
      <vt:lpstr>Sentence Completion using an RNN</vt:lpstr>
      <vt:lpstr>NLP Tasks - Translation</vt:lpstr>
      <vt:lpstr>Encoder and Decoder</vt:lpstr>
      <vt:lpstr>Encoder‐Decoder Networks  Decoder</vt:lpstr>
      <vt:lpstr>Long Term vs Short Term </vt:lpstr>
      <vt:lpstr>Encoder Decoder Networks </vt:lpstr>
      <vt:lpstr>PowerPoint Presentation</vt:lpstr>
      <vt:lpstr>Encoder‐Decoder Training</vt:lpstr>
      <vt:lpstr>Teacher Forcing</vt:lpstr>
      <vt:lpstr>PowerPoint Presentation</vt:lpstr>
      <vt:lpstr>Long Short-term Memory (LSTM)</vt:lpstr>
      <vt:lpstr>Encoder‐Decoder Bottle-Neck</vt:lpstr>
      <vt:lpstr>Attention</vt:lpstr>
      <vt:lpstr>Attention - Example</vt:lpstr>
      <vt:lpstr>Attention - Example</vt:lpstr>
      <vt:lpstr>Attention</vt:lpstr>
      <vt:lpstr>Assignment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Abdolreza Mosaddegh</dc:creator>
  <cp:lastModifiedBy>Abdolreza Mosaddegh</cp:lastModifiedBy>
  <cp:revision>745</cp:revision>
  <dcterms:created xsi:type="dcterms:W3CDTF">2023-12-26T07:54:20Z</dcterms:created>
  <dcterms:modified xsi:type="dcterms:W3CDTF">2024-09-30T10:03:34Z</dcterms:modified>
</cp:coreProperties>
</file>